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31"/>
  </p:notesMasterIdLst>
  <p:sldIdLst>
    <p:sldId id="256" r:id="rId2"/>
    <p:sldId id="257" r:id="rId3"/>
    <p:sldId id="287" r:id="rId4"/>
    <p:sldId id="288" r:id="rId5"/>
    <p:sldId id="299" r:id="rId6"/>
    <p:sldId id="263" r:id="rId7"/>
    <p:sldId id="278" r:id="rId8"/>
    <p:sldId id="305" r:id="rId9"/>
    <p:sldId id="279" r:id="rId10"/>
    <p:sldId id="280" r:id="rId11"/>
    <p:sldId id="258" r:id="rId12"/>
    <p:sldId id="259" r:id="rId13"/>
    <p:sldId id="260" r:id="rId14"/>
    <p:sldId id="261" r:id="rId15"/>
    <p:sldId id="262" r:id="rId16"/>
    <p:sldId id="277" r:id="rId17"/>
    <p:sldId id="298" r:id="rId18"/>
    <p:sldId id="282" r:id="rId19"/>
    <p:sldId id="283" r:id="rId20"/>
    <p:sldId id="284" r:id="rId21"/>
    <p:sldId id="306" r:id="rId22"/>
    <p:sldId id="285" r:id="rId23"/>
    <p:sldId id="286" r:id="rId24"/>
    <p:sldId id="300" r:id="rId25"/>
    <p:sldId id="301" r:id="rId26"/>
    <p:sldId id="302" r:id="rId27"/>
    <p:sldId id="270" r:id="rId28"/>
    <p:sldId id="271" r:id="rId29"/>
    <p:sldId id="30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09" autoAdjust="0"/>
    <p:restoredTop sz="94904" autoAdjust="0"/>
  </p:normalViewPr>
  <p:slideViewPr>
    <p:cSldViewPr snapToObjects="1">
      <p:cViewPr varScale="1">
        <p:scale>
          <a:sx n="101" d="100"/>
          <a:sy n="101" d="100"/>
        </p:scale>
        <p:origin x="208" y="5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9T12:09:09.708"/>
    </inkml:context>
    <inkml:brush xml:id="br0">
      <inkml:brushProperty name="width" value="0.3" units="cm"/>
      <inkml:brushProperty name="height" value="0.6" units="cm"/>
      <inkml:brushProperty name="color" value="#00F900"/>
      <inkml:brushProperty name="tip" value="rectangle"/>
      <inkml:brushProperty name="rasterOp" value="maskPen"/>
    </inkml:brush>
  </inkml:definitions>
  <inkml:trace contextRef="#ctx0" brushRef="#br0">1823 357 16383,'-89'-2'0,"0"1"0,-1-1 0,1 1 0,0-1 0,6 0 0,-1 2 0,0 0 0,-1 3 0,8 2 0,5 5 0,4 5 0,-2 6 0,0 5 0,-1 9 0,2 5 0,4 5 0,2 5 0,3 3 0,2 3 0,6-1 0,4 4 0,3 6 0,6 4 0,5 10 0,7 4 0,5 13 0,7 5 0,7-28 0,3 1 0,2 1 0,4 0 0,3 1 0,1-1 0,3-1 0,2 0 0,3-1 0,2-4 0,3-1 0,2-1 0,5 0 0,3-1 0,1-2 0,2-1 0,2-1 0,2-2 0,2-3 0,2-2 0,2-1 0,1-2 0,3-1 0,0-2 0,21 18 0,2-4 0,0-7 0,0-3 0,-2-6 0,0-4 0,0-6 0,2-4 0,6-1 0,3-3 0,7-1 0,4-3 0,-22-7 0,2-1 0,1-1 0,2-2 0,1-2 0,1-1 0,1-2 0,1-1 0,1-4 0,4-1 0,1-3 0,0-5 0,-2-4 0,0-4 0,0-4 0,3-4 0,-2-5 0,0-4 0,0-7 0,-1-4 0,-2-5 0,-2-5 0,-2-4 0,-1-3 0,3-5 0,-2-3 0,-3-3 0,-18 15 0,-2-2 0,-1-2 0,-3-1 0,12-20 0,-3-1 0,-5-2 0,-4 0 0,-3 0 0,-4 0 0,-6 3 0,-3 1 0,-1 0 0,-4 6 0,0 0 0,-3 1 0,8-26 0,-3 3 0,-4 11 0,-3 3 0,-3 6 0,-7 1 0,-8 3 0,-10 0 0,-18-13 0,-13-1 0,-3 16 0,-8-2 0,-6 1 0,5 10 0,-3 0 0,-4 0 0,-2 2 0,-6-2 0,-3 1 0,-2 2 0,-2 5 0,-3 4 0,-2 3 0,-1 5 0,-3 4 0,-1 4 0,-2 5 0,-2 5 0,-2 6 0,-6 8 0,-2 6 0,-2 6 0,-1 5 0,16 2 0,-2 4 0,-1 3 0,1 3 0,2 1 0,1 1 0,1 3 0,1 1 0,0 3 0,1 2 0,-1 5 0,-2 5 0,3 1 0,4-2 0,7-5 0,-2 1 0,8-5 0,3 1 0,-12 15 0,1-1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9T12:09:20.952"/>
    </inkml:context>
    <inkml:brush xml:id="br0">
      <inkml:brushProperty name="width" value="0.3" units="cm"/>
      <inkml:brushProperty name="height" value="0.6" units="cm"/>
      <inkml:brushProperty name="color" value="#FF8517"/>
      <inkml:brushProperty name="tip" value="rectangle"/>
      <inkml:brushProperty name="rasterOp" value="maskPen"/>
    </inkml:brush>
  </inkml:definitions>
  <inkml:trace contextRef="#ctx0" brushRef="#br0">2234 530 16383,'-56'0'0,"1"0"0,-11 0 0,-1 0 0,-2 0 0,-1 0 0,-5 0 0,0 0 0,-5-1 0,-1 2 0,1 0 0,-2 3 0,-10 6 0,-2 5 0,28 0 0,-2 2 0,2 3 0,0 2 0,2 2 0,0 3 0,-1 2 0,0 2 0,2 2 0,-23 15 0,3 6 0,4 7 0,7 7 0,6 7 0,10 8 0,11 4 0,9 6 0,16-23 0,3 3 0,5 1 0,3-3 0,3 2 0,2 0 0,0 1 0,1 2 0,0-2 0,1 0 0,1-1 0,0-2 0,4 24 0,3-3 0,3-6 0,6-4 0,6-10 0,8-4 0,9-3 0,8-3 0,11 0 0,7-3 0,10 3 0,5-1 0,-22-18 0,2 0 0,1-2 0,3 1 0,2-1 0,0-2 0,4 0 0,1-2 0,2-1 0,0-2 0,1-2 0,1-2 0,-1-2 0,0-3 0,0-2 0,-2-2 0,-1-3 0,1-1 0,-2-2 0,0-2 0,1-1 0,-2-2 0,0-2 0,2-2 0,2-3 0,1-3 0,2-2 0,8-3 0,1-3 0,2-4 0,7-4 0,2-4 0,3-2 0,-15 2 0,3-1 0,1-2 0,0 0 0,7-2 0,2-1 0,0 1 0,1-1 0,-18 5 0,1 0 0,0-1 0,-1 1 0,1 0 0,-2 0 0,1 0 0,0 0 0,-2 0 0,0-1 0,13-5 0,-1-1 0,-2-1 0,-2-1 0,-6 0 0,-1-2 0,-3-1 0,-3-3 0,13-11 0,-4-3 0,-4-4 0,-8-2 0,-3-4 0,-4-2 0,-8 1 0,-3-1 0,-3-2 0,-5 2 0,-2-2 0,-3 1 0,-1 3 0,-3-1 0,-2 1 0,7-19 0,-5 1 0,-5 7 0,-5 1 0,-6 3 0,-9 1 0,-15-3 0,-13 0 0,-25-13 0,-17-1 0,1 14 0,-9-2 0,-5 0 0,9 10 0,-5 0 0,-1-1 0,-1 1 0,-3-3 0,-2 0 0,-1 0 0,1 1 0,3 3 0,-1-1 0,1 3 0,0 2 0,5 8 0,1 1 0,-1 3 0,-1 3 0,2 4 0,-1 3 0,-1 4 0,-3 2 0,-4 3 0,-3 4 0,-2 3 0,-2 2 0,-9 2 0,-2 3 0,-3 2 0,-1 2 0,13 1 0,-1 2 0,-1 0 0,-1 2 0,0 1 0,-1 1 0,-1 2 0,0 1 0,1 1 0,1 2 0,4 1 0,0 2 0,2 1 0,0 1 0,4 2 0,-10 4 0,3 1 0,3 2 0,3 2 0,-11 8 0,5 2 0,6 1 0,15-3 0,5 1 0,4-1 0,-4 7 0,7-3 0,-5 5 0,32-17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9T15:34:26.190"/>
    </inkml:context>
    <inkml:brush xml:id="br0">
      <inkml:brushProperty name="width" value="0.3" units="cm"/>
      <inkml:brushProperty name="height" value="0.6" units="cm"/>
      <inkml:brushProperty name="color" value="#00FDFF"/>
      <inkml:brushProperty name="tip" value="rectangle"/>
      <inkml:brushProperty name="rasterOp" value="maskPen"/>
    </inkml:brush>
  </inkml:definitions>
  <inkml:trace contextRef="#ctx0" brushRef="#br0">35 1 16383,'89'0'0,"-3"0"0,-15 0 0,2 0 0,4 0 0,-1 0 0,7 0 0,-34 0 0,12 0 0,-30 0 0,8 0 0,1 0 0,-9 0 0,-4 0 0,-3 0 0,-2 0 0,2 0 0,1 0 0,-3 0 0,0 0 0,-11 2 0,-3 16 0,-9 6 0,-2 25 0,-1 2 0,-4 8 0,-1-6 0,0-7 0,2-6 0,2-4 0,1 0 0,0 1 0,1 2 0,0 2 0,0 1 0,1-2 0,-1-1 0,0-2 0,3 0 0,0 6 0,0 4 0,0 5 0,0-1 0,0-3 0,0-5 0,0-4 0,0 0 0,0 1 0,0 1 0,0-2 0,0 1 0,0-3 0,0-1 0,0-7 0,0-5 0,0-3 0,0 0 0,0 1 0,0 2 0,0 4 0,0 2 0,0 3 0,0 0 0,0 1 0,0-3 0,0 7 0,0 5 0,0 4 0,0 4 0,0-2 0,0 1 0,0 1 0,0-2 0,0-4 0,0-9 0,0-9 0,0-6 0,0-2 0,0 0 0,0 2 0,0 7 0,0 5 0,0 7 0,-2-1 0,-1-3 0,1-4 0,0-5 0,0-3 0,-1-3 0,1-2 0,0 0 0,2 3 0,0 3 0,0 5 0,0 4 0,0-1 0,-3 0 0,1-6 0,-1-2 0,-1-11 0,-10-4 0,0-10 0,-13 0 0,1 2 0,-5 3 0,-1 3 0,2-1 0,3-2 0,1-1 0,-3-2 0,-1 1 0,0-1 0,-1-2 0,1 0 0,-2 0 0,-4 0 0,-2 0 0,-1 0 0,4 0 0,13 0 0,6 0 0,4 0 0,-5 0 0,1 0 0,-1 0 0,2-2 0,0-2 0,-3-5 0,-5-5 0,9 5 0,-1-2 0,13-6 0,2-3 0,6-13 0,3 1 0,1 1 0,-3 1 0,-2 1 0,-4-2 0,-1 0 0,0-2 0,0 0 0,0 5 0,0 3 0,0 3 0,0 4 0,0-4 0,0 8 0,0-5 0,0 5 0,0-6 0,0-4 0,0-6 0,0-4 0,0-2 0,0-3 0,0-1 0,0-5 0,0-6 0,0-2 0,0 3 0,0 9 0,0 9 0,0 7 0,0 0 0,-2 0 0,-1 1 0,-1 0 0,-1 1 0,1 2 0,-2-1 0,-1-2 0,-2-3 0,0-3 0,-1 0 0,0-1 0,0 1 0,1-1 0,2-1 0,1 0 0,1-5 0,1-3 0,-1-6 0,-1-1 0,0 2 0,-1 3 0,0 9 0,-1 2 0,-2-3 0,0 0 0,1-6 0,2 2 0,-1 4 0,3 9 0,1 7 0,2 5 0,2-2 0,0-3 0,0-3 0,0-1 0,0 4 0,0-1 0,0 0 0,0-2 0,0-2 0,0-1 0,0-3 0,0-1 0,0-1 0,0 1 0,0 0 0,0 3 0,0 4 0,0 4 0,0 4 0,0-4 0,0 3 0,0-4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9T15:34:40.197"/>
    </inkml:context>
    <inkml:brush xml:id="br0">
      <inkml:brushProperty name="width" value="0.3" units="cm"/>
      <inkml:brushProperty name="height" value="0.6" units="cm"/>
      <inkml:brushProperty name="color" value="#FFACD5"/>
      <inkml:brushProperty name="tip" value="rectangle"/>
      <inkml:brushProperty name="rasterOp" value="maskPen"/>
    </inkml:brush>
  </inkml:definitions>
  <inkml:trace contextRef="#ctx0" brushRef="#br0">108 0 16383,'75'0'0,"0"0"0,-11 0 0,-4 0 0,-12 0 0,-14 0 0,-8 0 0,-6 0 0,3 0 0,5 0 0,5 0 0,4 0 0,0 0 0,-3 0 0,-4 0 0,-5 0 0,2 0 0,-15 2 0,0 22 0,-12-11 0,0 28 0,0-10 0,0 13 0,0 8 0,0 5 0,0 4 0,0 3 0,0 1 0,0-2 0,0-7 0,0-7 0,0-3 0,0-4 0,0-1 0,0-2 0,0-4 0,0-6 0,0-5 0,0-4 0,0-1 0,0 1 0,0 5 0,0 9 0,0 7 0,0 6 0,0 1 0,0 3 0,0 6 0,0 6 0,0 6 0,0-3 0,0-6 0,0-5 0,0 1 0,0 1 0,0 5 0,0-4 0,0-9 0,0-5 0,0-3 0,0 5 0,0 5 0,0 5 0,0 1 0,0-1 0,0 2 0,0 2 0,0 0 0,0 0 0,0-2 0,0-1 0,0-1 0,0-3 0,0-4 0,0 0 0,0 0 0,0 3 0,0 1 0,0-3 0,0-7 0,0-6 0,0-2 0,0 2 0,0 6 0,0 7 0,3 4 0,0 1 0,0-5 0,-1-8 0,-2-6 0,0-4 0,0 2 0,0 0 0,0-1 0,0 3 0,0-2 0,0 3 0,0 1 0,0-1 0,0-1 0,0-2 0,0-4 0,0-4 0,0-4 0,0-6 0,-20-7 0,-4-2 0,-22-1 0,1 0 0,-7 4 0,19-7 0,-8 2 0,16-5 0,-8 0 0,1 0 0,5 0 0,4 0 0,2 0 0,2 0 0,0 0 0,0 0 0,-3 0 0,-1 0 0,-6 4 0,11 0 0,-5 2 0,13-3 0,-6-2 0,1-9 0,5-4 0,2-13 0,8-9 0,0-2 0,2 0 0,0 8 0,3 3 0,0 0 0,-3-7 0,1-5 0,-3-3 0,0-2 0,0 2 0,0 0 0,0 6 0,0 4 0,0 6 0,0 4 0,0-3 0,0-3 0,0-5 0,0-2 0,0 2 0,0 4 0,0-2 0,0-1 0,0-4 0,0-3 0,0-2 0,0-4 0,0-1 0,0-4 0,0-1 0,-2-3 0,-1-2 0,1 2 0,-1 3 0,3 1 0,0 4 0,0 1 0,0 4 0,0 3 0,0 2 0,-2 3 0,-1 1 0,-1 0 0,-3 1 0,0 1 0,0 2 0,0 1 0,2 0 0,0 3 0,1 1 0,-1-1 0,-1-1 0,0-2 0,-1-4 0,0-2 0,-2 0 0,-1-8 0,-2-4 0,0-4 0,2 0 0,0 8 0,5 11 0,-1 6 0,2 3 0,-1-4 0,1-3 0,1-3 0,1 1 0,2 1 0,0-1 0,0-3 0,0-2 0,0-4 0,0-3 0,0 0 0,0-1 0,0 2 0,0 3 0,0 2 0,0-2 0,0 2 0,0-3 0,0-4 0,0-1 0,0-4 0,0 2 0,0 6 0,0 2 0,0 2 0,0-5 0,0-8 0,0-4 0,0-2 0,0 8 0,0 10 0,0 8 0,0 4 0,2-4 0,1-3 0,0 1 0,1 1 0,1 3 0,3-3 0,5-6 0,3-6 0,1 2 0,-1 6 0,-5 8 0,-5 10 0,-2 3 0,-2 4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9T15:36:35.216"/>
    </inkml:context>
    <inkml:brush xml:id="br0">
      <inkml:brushProperty name="width" value="0.3" units="cm"/>
      <inkml:brushProperty name="height" value="0.6" units="cm"/>
      <inkml:brushProperty name="color" value="#A2D762"/>
      <inkml:brushProperty name="tip" value="rectangle"/>
      <inkml:brushProperty name="rasterOp" value="maskPen"/>
    </inkml:brush>
  </inkml:definitions>
  <inkml:trace contextRef="#ctx0" brushRef="#br0">0 1 16383,'78'0'0,"10"0"0,3 0 0,7 0 0,-6 0 0,-12 0 0,-9 0 0,-7 0 0,-2 0 0,-2 0 0,-3 0 0,-10 0 0,-7 0 0,-9 0 0,-6 2 0,-1 3 0,-1 1 0,3 1 0,6-2 0,1-2 0,4-2 0,0-1 0,-6 0 0,-4 0 0,-5 0 0,-3 0 0,0 0 0,1 0 0,-1 0 0,0 0 0,2 0 0,6 0 0,4 0 0,-1 0 0,-2 0 0,-4 0 0,-10 0 0,4 0 0,-5 0 0,1 0 0,2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9T15:36:41.586"/>
    </inkml:context>
    <inkml:brush xml:id="br0">
      <inkml:brushProperty name="width" value="0.3" units="cm"/>
      <inkml:brushProperty name="height" value="0.6" units="cm"/>
      <inkml:brushProperty name="color" value="#0069AF"/>
      <inkml:brushProperty name="tip" value="rectangle"/>
      <inkml:brushProperty name="rasterOp" value="maskPen"/>
    </inkml:brush>
  </inkml:definitions>
  <inkml:trace contextRef="#ctx0" brushRef="#br0">0 31 16383,'53'0'0,"0"0"0,1 0 0,0 0 0,-2 0 0,-1 0 0,49 0 0,-9 0 0,-12 0 0,-14 0 0,-6 0 0,-10 0 0,-7 0 0,-5 0 0,-5 0 0,1 0 0,0 0 0,2 0 0,-2 0 0,-2 0 0,-3 0 0,1 0 0,3 0 0,5 0 0,6 0 0,-1 0 0,0-3 0,-5-2 0,2-3 0,5 1 0,6 2 0,5 3 0,0 1 0,-5 1 0,-8 0 0,-9 0 0,-9 0 0,-5 0 0,-7 0 0,-2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30T12:47:22.023"/>
    </inkml:context>
    <inkml:brush xml:id="br0">
      <inkml:brushProperty name="width" value="0.3" units="cm"/>
      <inkml:brushProperty name="height" value="0.6" units="cm"/>
      <inkml:brushProperty name="color" value="#FF8517"/>
      <inkml:brushProperty name="tip" value="rectangle"/>
      <inkml:brushProperty name="rasterOp" value="maskPen"/>
    </inkml:brush>
  </inkml:definitions>
  <inkml:trace contextRef="#ctx0" brushRef="#br0">1 80 16383,'66'0'0,"3"0"0,-3 0 0,6 0 0,2 0 0,-4 0 0,-10 0 0,-7 0 0,-11 0 0,-7 0 0,-5 0 0,-4 0 0,0 0 0,0 0 0,0 0 0,-1 0 0,1 0 0,0 0 0,1 0 0,2-1 0,0-2 0,-2 1 0,-4 0 0,-3 2 0,0 0 0,3 0 0,2-2 0,1-2 0,1-2 0,-3-1 0,-1 0 0,-1 3 0,-2 3 0,2 1 0,-1 0 0,0 0 0,-1 0 0,-1 0 0,2 0 0,2 0 0,6-1 0,5-1 0,0-3 0,-1 1 0,-3 1 0,1 1 0,1 2 0,6 0 0,2-1 0,-1 0 0,-1-3 0,-5-1 0,-1 2 0,6 1 0,5 2 0,1 0 0,-5 0 0,-5 0 0,-9 0 0,-2 0 0,-2 0 0,1 0 0,1 0 0,-2 0 0,-2 0 0,-2 0 0,-1 0 0,0 0 0,0 0 0,2-2 0,1 0 0,1 0 0,4 0 0,5 2 0,10 0 0,6 0 0,2 2 0,-6 2 0,-9 1 0,-8-1 0,-6-2 0,1-2 0,3 0 0,2 0 0,1 0 0,-3 0 0,-3 0 0,-2 0 0,-3 0 0,3 0 0,-3 0 0,4 0 0,-2 1 0,3 2 0,3 3 0,5 2 0,2 1 0,-4-2 0,-7-3 0,-4-2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30T12:47:25.303"/>
    </inkml:context>
    <inkml:brush xml:id="br0">
      <inkml:brushProperty name="width" value="0.3" units="cm"/>
      <inkml:brushProperty name="height" value="0.6" units="cm"/>
      <inkml:brushProperty name="color" value="#FF8517"/>
      <inkml:brushProperty name="tip" value="rectangle"/>
      <inkml:brushProperty name="rasterOp" value="maskPen"/>
    </inkml:brush>
  </inkml:definitions>
  <inkml:trace contextRef="#ctx0" brushRef="#br0">0 150 16383,'46'0'0,"-11"0"0,-8 0 0,1 0 0,24 0 0,-17 0 0,18 0 0,-17-3 0,15-1 0,13-2 0,9-3 0,13-3 0,9-4 0,-46 7 0,0-1 0,47-8 0,-5 4 0,-10 7 0,-13 5 0,-11 2 0,-9 0 0,-3 0 0,-2 0 0,4 0 0,-4 0 0,-4 0 0,-7 0 0,-4 0 0,3 0 0,8 0 0,12-2 0,11-4 0,5-4 0,-4 0 0,-6 2 0,-7 5 0,-1 3 0,2 0 0,-2 0 0,0 0 0,-3 0 0,-1 0 0,1 0 0,1 0 0,-5 2 0,-8 0 0,-8 1 0,-6 0 0,1 1 0,5 2 0,3 1 0,-1-2 0,-4-1 0,-5-2 0,-5 0 0,0-2 0,4 0 0,5 0 0,3 0 0,0 0 0,-1 3 0,4 2 0,5 2 0,5 1 0,-3-2 0,-4-3 0,-9-1 0,-1-2 0,-10 0 0,11 0 0,-11 0 0,12 0 0,-6 0 0,1 0 0,-3 0 0,2 0 0,-5 0 0,9 0 0,-10 0 0,10-4 0,-5 0 0,12 0 0,-1 1 0,-1 3 0,-3 0 0,-3 0 0,-3-2 0,0-3 0,-1-3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CAC872-1FA3-E248-B564-3F7BE1579800}" type="datetimeFigureOut">
              <a:rPr lang="it-IT" smtClean="0"/>
              <a:t>30/09/22</a:t>
            </a:fld>
            <a:endParaRPr lang="it-IT"/>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89DE7E-C926-0042-8D56-8D2BC1A47B33}" type="slidenum">
              <a:rPr lang="it-IT" smtClean="0"/>
              <a:t>‹#›</a:t>
            </a:fld>
            <a:endParaRPr lang="it-IT"/>
          </a:p>
        </p:txBody>
      </p:sp>
    </p:spTree>
    <p:extLst>
      <p:ext uri="{BB962C8B-B14F-4D97-AF65-F5344CB8AC3E}">
        <p14:creationId xmlns:p14="http://schemas.microsoft.com/office/powerpoint/2010/main" val="3484726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E589DE7E-C926-0042-8D56-8D2BC1A47B33}" type="slidenum">
              <a:rPr lang="it-IT" smtClean="0"/>
              <a:t>2</a:t>
            </a:fld>
            <a:endParaRPr lang="it-IT"/>
          </a:p>
        </p:txBody>
      </p:sp>
    </p:spTree>
    <p:extLst>
      <p:ext uri="{BB962C8B-B14F-4D97-AF65-F5344CB8AC3E}">
        <p14:creationId xmlns:p14="http://schemas.microsoft.com/office/powerpoint/2010/main" val="3555377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it-IT"/>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4581BE8B-AEA1-4E41-9B42-9B6564A9E255}" type="datetime1">
              <a:rPr lang="it-IT" smtClean="0"/>
              <a:t>30/09/22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8A6C2D53-0BCA-FF4F-8A39-551549A0A475}" type="datetime1">
              <a:rPr lang="it-IT" smtClean="0"/>
              <a:t>30/09/22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29B55732-E0C9-4F47-B03E-20CDE0674FF0}" type="datetime1">
              <a:rPr lang="it-IT" smtClean="0"/>
              <a:t>30/09/22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4269E111-D2ED-FD4F-8BE3-1DD911528D7C}" type="datetime1">
              <a:rPr lang="it-IT" smtClean="0"/>
              <a:t>30/09/22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B5C53EB3-5D40-8045-9E1A-9F4D2C5A9391}" type="datetime1">
              <a:rPr lang="it-IT" smtClean="0"/>
              <a:t>30/09/22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966295CD-0950-154E-821A-FD71290B6454}" type="datetime1">
              <a:rPr lang="it-IT" smtClean="0"/>
              <a:t>30/09/22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D4CDEF50-CDA9-6E40-B719-3F52C81FE3DD}" type="datetime1">
              <a:rPr lang="it-IT" smtClean="0"/>
              <a:t>30/09/22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F9B08F14-E8FB-2A47-9D4A-3B3196A48876}" type="datetime1">
              <a:rPr lang="it-IT" smtClean="0"/>
              <a:t>30/09/22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35923E-B58D-F94C-B326-3126D07AA663}" type="datetime1">
              <a:rPr lang="it-IT" smtClean="0"/>
              <a:t>30/09/22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0"/>
            <a:ext cx="3008313" cy="116205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3575054" y="273054"/>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45720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6D458A02-D267-F747-9D95-0DF7ABDB4946}" type="datetime1">
              <a:rPr lang="it-IT" smtClean="0"/>
              <a:t>30/09/22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50B8B2AC-EB32-494B-8B2A-2400F9530EBD}" type="datetime1">
              <a:rPr lang="it-IT" smtClean="0"/>
              <a:t>30/09/22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5851F4-AA50-8247-9519-9946A9DEC1E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49A8D1-A6AD-3440-9BF1-D4A8CB774BDC}" type="datetime1">
              <a:rPr lang="it-IT" smtClean="0"/>
              <a:t>30/09/22</a:t>
            </a:fld>
            <a:endParaRPr lang="en-US"/>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851F4-AA50-8247-9519-9946A9DEC1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customXml" Target="../ink/ink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customXml" Target="../ink/ink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customXml" Target="../ink/ink6.xml"/><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customXml" Target="../ink/ink5.xml"/><Relationship Id="rId5" Type="http://schemas.openxmlformats.org/officeDocument/2006/relationships/customXml" Target="../ink/ink2.xml"/><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customXml" Target="../ink/ink4.xml"/><Relationship Id="rId1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hyperlink" Target="https://en.wikipedia.org/wiki/International_Phonetic_Alphabet" TargetMode="External"/><Relationship Id="rId3" Type="http://schemas.openxmlformats.org/officeDocument/2006/relationships/hyperlink" Target="https://en.wikipedia.org/wiki/Phonetics" TargetMode="External"/><Relationship Id="rId7" Type="http://schemas.openxmlformats.org/officeDocument/2006/relationships/hyperlink" Target="https://en.wikipedia.org/wiki/Vowel_chart" TargetMode="External"/><Relationship Id="rId2" Type="http://schemas.openxmlformats.org/officeDocument/2006/relationships/hyperlink" Target="https://en.wikipedia.org/wiki/Linguistics" TargetMode="External"/><Relationship Id="rId1" Type="http://schemas.openxmlformats.org/officeDocument/2006/relationships/slideLayout" Target="../slideLayouts/slideLayout2.xml"/><Relationship Id="rId6" Type="http://schemas.openxmlformats.org/officeDocument/2006/relationships/hyperlink" Target="https://en.wikipedia.org/wiki/Mid_central_vowel" TargetMode="External"/><Relationship Id="rId5" Type="http://schemas.openxmlformats.org/officeDocument/2006/relationships/hyperlink" Target="https://en.wikipedia.org/wiki/Help:IPA/English" TargetMode="External"/><Relationship Id="rId10" Type="http://schemas.openxmlformats.org/officeDocument/2006/relationships/image" Target="../media/image9.jpeg"/><Relationship Id="rId4" Type="http://schemas.openxmlformats.org/officeDocument/2006/relationships/hyperlink" Target="https://en.wikipedia.org/wiki/Phonology" TargetMode="External"/><Relationship Id="rId9" Type="http://schemas.openxmlformats.org/officeDocument/2006/relationships/hyperlink" Target="https://en.wikipedia.org/wiki/%C6%8F"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en.wikipedia.org/wiki/Phoneme" TargetMode="External"/><Relationship Id="rId3" Type="http://schemas.openxmlformats.org/officeDocument/2006/relationships/hyperlink" Target="https://en.wikipedia.org/wiki/Hebrew_language" TargetMode="External"/><Relationship Id="rId7" Type="http://schemas.openxmlformats.org/officeDocument/2006/relationships/hyperlink" Target="https://en.wikipedia.org/wiki/Modern_Hebrew" TargetMode="External"/><Relationship Id="rId2" Type="http://schemas.openxmlformats.org/officeDocument/2006/relationships/hyperlink" Target="https://en.wikipedia.org/wiki/Unstressed_vowel" TargetMode="External"/><Relationship Id="rId1" Type="http://schemas.openxmlformats.org/officeDocument/2006/relationships/slideLayout" Target="../slideLayouts/slideLayout2.xml"/><Relationship Id="rId6" Type="http://schemas.openxmlformats.org/officeDocument/2006/relationships/hyperlink" Target="https://en.wikipedia.org/wiki/Shva" TargetMode="External"/><Relationship Id="rId11" Type="http://schemas.openxmlformats.org/officeDocument/2006/relationships/image" Target="../media/image15.png"/><Relationship Id="rId5" Type="http://schemas.openxmlformats.org/officeDocument/2006/relationships/hyperlink" Target="https://en.wikipedia.org/wiki/Niqqud" TargetMode="External"/><Relationship Id="rId10" Type="http://schemas.openxmlformats.org/officeDocument/2006/relationships/hyperlink" Target="https://en.wikipedia.org/wiki/Zero_(linguistics)" TargetMode="External"/><Relationship Id="rId4" Type="http://schemas.openxmlformats.org/officeDocument/2006/relationships/hyperlink" Target="https://en.wikipedia.org/wiki/Help:IPA/Hebrew" TargetMode="External"/><Relationship Id="rId9" Type="http://schemas.openxmlformats.org/officeDocument/2006/relationships/hyperlink" Target="https://en.wikipedia.org/wiki/Mid_front_unrounded_vowe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Th_(digraph)" TargetMode="External"/><Relationship Id="rId7" Type="http://schemas.openxmlformats.org/officeDocument/2006/relationships/hyperlink" Target="https://en.wikipedia.org/wiki/Consonant_cluster" TargetMode="External"/><Relationship Id="rId2" Type="http://schemas.openxmlformats.org/officeDocument/2006/relationships/hyperlink" Target="https://en.wikipedia.org/wiki/Digraph_(orthography)" TargetMode="External"/><Relationship Id="rId1" Type="http://schemas.openxmlformats.org/officeDocument/2006/relationships/slideLayout" Target="../slideLayouts/slideLayout2.xml"/><Relationship Id="rId6" Type="http://schemas.openxmlformats.org/officeDocument/2006/relationships/hyperlink" Target="https://en.wikipedia.org/wiki/Voiceless_dental_fricative" TargetMode="External"/><Relationship Id="rId5" Type="http://schemas.openxmlformats.org/officeDocument/2006/relationships/hyperlink" Target="https://en.wikipedia.org/wiki/Voiced_dental_fricative" TargetMode="External"/><Relationship Id="rId4" Type="http://schemas.openxmlformats.org/officeDocument/2006/relationships/hyperlink" Target="https://en.wikipedia.org/wiki/Phonem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dirty="0">
                <a:solidFill>
                  <a:schemeClr val="bg1"/>
                </a:solidFill>
                <a:latin typeface="Chalkduster" panose="03050602040202020205" pitchFamily="66" charset="77"/>
                <a:cs typeface="Calibri Light" panose="020F0302020204030204" pitchFamily="34" charset="0"/>
              </a:rPr>
              <a:t>English Pronunciation</a:t>
            </a:r>
          </a:p>
        </p:txBody>
      </p:sp>
      <p:pic>
        <p:nvPicPr>
          <p:cNvPr id="6" name="Content Placeholder 5">
            <a:extLst>
              <a:ext uri="{FF2B5EF4-FFF2-40B4-BE49-F238E27FC236}">
                <a16:creationId xmlns:a16="http://schemas.microsoft.com/office/drawing/2014/main" id="{9B4B7130-7571-D226-F4F8-9B9745AD4BE5}"/>
              </a:ext>
            </a:extLst>
          </p:cNvPr>
          <p:cNvPicPr>
            <a:picLocks noGrp="1" noChangeAspect="1"/>
          </p:cNvPicPr>
          <p:nvPr>
            <p:ph idx="1"/>
          </p:nvPr>
        </p:nvPicPr>
        <p:blipFill>
          <a:blip r:embed="rId2"/>
          <a:stretch>
            <a:fillRect/>
          </a:stretch>
        </p:blipFill>
        <p:spPr>
          <a:xfrm>
            <a:off x="2981299" y="1628800"/>
            <a:ext cx="3181401" cy="4470780"/>
          </a:xfrm>
        </p:spPr>
      </p:pic>
      <p:sp>
        <p:nvSpPr>
          <p:cNvPr id="2" name="Slide Number Placeholder 1">
            <a:extLst>
              <a:ext uri="{FF2B5EF4-FFF2-40B4-BE49-F238E27FC236}">
                <a16:creationId xmlns:a16="http://schemas.microsoft.com/office/drawing/2014/main" id="{307BF48B-B89C-834C-8234-5EA7E9D2C6EB}"/>
              </a:ext>
            </a:extLst>
          </p:cNvPr>
          <p:cNvSpPr>
            <a:spLocks noGrp="1"/>
          </p:cNvSpPr>
          <p:nvPr>
            <p:ph type="sldNum" sz="quarter" idx="12"/>
          </p:nvPr>
        </p:nvSpPr>
        <p:spPr/>
        <p:txBody>
          <a:bodyPr/>
          <a:lstStyle/>
          <a:p>
            <a:fld id="{475851F4-AA50-8247-9519-9946A9DEC1E3}" type="slidenum">
              <a:rPr lang="en-US" smtClean="0"/>
              <a:pPr/>
              <a:t>0</a:t>
            </a:fld>
            <a:endParaRPr lang="en-US"/>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9"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bg1"/>
                </a:solidFill>
                <a:latin typeface="Chalkduster" panose="03050602040202020205" pitchFamily="66" charset="77"/>
                <a:cs typeface="Arial Narrow"/>
              </a:rPr>
              <a:t>Voiced / unvoiced</a:t>
            </a:r>
          </a:p>
        </p:txBody>
      </p:sp>
      <p:sp>
        <p:nvSpPr>
          <p:cNvPr id="3" name="Content Placeholder 2"/>
          <p:cNvSpPr>
            <a:spLocks noGrp="1"/>
          </p:cNvSpPr>
          <p:nvPr>
            <p:ph idx="1"/>
          </p:nvPr>
        </p:nvSpPr>
        <p:spPr>
          <a:xfrm>
            <a:off x="457200" y="2286000"/>
            <a:ext cx="8229600" cy="4495800"/>
          </a:xfrm>
        </p:spPr>
        <p:txBody>
          <a:bodyPr numCol="1">
            <a:normAutofit/>
          </a:bodyPr>
          <a:lstStyle/>
          <a:p>
            <a:r>
              <a:rPr lang="en-US" sz="2000" dirty="0">
                <a:solidFill>
                  <a:schemeClr val="bg1"/>
                </a:solidFill>
                <a:latin typeface="Calibri Light" panose="020F0302020204030204" pitchFamily="34" charset="0"/>
                <a:cs typeface="Calibri Light" panose="020F0302020204030204" pitchFamily="34" charset="0"/>
              </a:rPr>
              <a:t>Consonants can be:</a:t>
            </a:r>
          </a:p>
          <a:p>
            <a:pPr lvl="1">
              <a:buNone/>
            </a:pPr>
            <a:r>
              <a:rPr lang="en-US" sz="2000" dirty="0">
                <a:solidFill>
                  <a:schemeClr val="bg1"/>
                </a:solidFill>
                <a:latin typeface="Calibri Light" panose="020F0302020204030204" pitchFamily="34" charset="0"/>
                <a:cs typeface="Calibri Light" panose="020F0302020204030204" pitchFamily="34" charset="0"/>
              </a:rPr>
              <a:t>Voiced						Unvoiced</a:t>
            </a:r>
          </a:p>
          <a:p>
            <a:pPr lvl="1">
              <a:buNone/>
            </a:pPr>
            <a:r>
              <a:rPr lang="en-US" sz="2000" dirty="0" err="1">
                <a:solidFill>
                  <a:schemeClr val="bg1"/>
                </a:solidFill>
                <a:latin typeface="Calibri Light" panose="020F0302020204030204" pitchFamily="34" charset="0"/>
                <a:cs typeface="Calibri Light" panose="020F0302020204030204" pitchFamily="34" charset="0"/>
              </a:rPr>
              <a:t>b</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p</a:t>
            </a:r>
            <a:endParaRPr lang="en-US" sz="2000" dirty="0">
              <a:solidFill>
                <a:schemeClr val="bg1"/>
              </a:solidFill>
              <a:latin typeface="Calibri Light" panose="020F0302020204030204" pitchFamily="34" charset="0"/>
              <a:cs typeface="Calibri Light" panose="020F0302020204030204" pitchFamily="34" charset="0"/>
            </a:endParaRPr>
          </a:p>
          <a:p>
            <a:pPr lvl="1">
              <a:buNone/>
            </a:pPr>
            <a:r>
              <a:rPr lang="en-US" sz="2000" dirty="0" err="1">
                <a:solidFill>
                  <a:schemeClr val="bg1"/>
                </a:solidFill>
                <a:latin typeface="Calibri Light" panose="020F0302020204030204" pitchFamily="34" charset="0"/>
                <a:cs typeface="Calibri Light" panose="020F0302020204030204" pitchFamily="34" charset="0"/>
              </a:rPr>
              <a:t>d</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t</a:t>
            </a:r>
            <a:endParaRPr lang="en-US" sz="2000" dirty="0">
              <a:solidFill>
                <a:schemeClr val="bg1"/>
              </a:solidFill>
              <a:latin typeface="Calibri Light" panose="020F0302020204030204" pitchFamily="34" charset="0"/>
              <a:cs typeface="Calibri Light" panose="020F0302020204030204" pitchFamily="34" charset="0"/>
            </a:endParaRPr>
          </a:p>
          <a:p>
            <a:pPr lvl="1">
              <a:buNone/>
            </a:pPr>
            <a:r>
              <a:rPr lang="en-US" sz="2000" dirty="0" err="1">
                <a:solidFill>
                  <a:schemeClr val="bg1"/>
                </a:solidFill>
                <a:latin typeface="Calibri Light" panose="020F0302020204030204" pitchFamily="34" charset="0"/>
                <a:cs typeface="Calibri Light" panose="020F0302020204030204" pitchFamily="34" charset="0"/>
              </a:rPr>
              <a:t>g</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k</a:t>
            </a:r>
            <a:endParaRPr lang="en-US" sz="2000" dirty="0">
              <a:solidFill>
                <a:schemeClr val="bg1"/>
              </a:solidFill>
              <a:latin typeface="Calibri Light" panose="020F0302020204030204" pitchFamily="34" charset="0"/>
              <a:cs typeface="Calibri Light" panose="020F0302020204030204" pitchFamily="34" charset="0"/>
            </a:endParaRPr>
          </a:p>
          <a:p>
            <a:pPr lvl="1">
              <a:buNone/>
            </a:pPr>
            <a:r>
              <a:rPr lang="en-US" sz="2000" dirty="0" err="1">
                <a:solidFill>
                  <a:schemeClr val="bg1"/>
                </a:solidFill>
                <a:latin typeface="Calibri Light" panose="020F0302020204030204" pitchFamily="34" charset="0"/>
                <a:cs typeface="Calibri Light" panose="020F0302020204030204" pitchFamily="34" charset="0"/>
              </a:rPr>
              <a:t>v</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f</a:t>
            </a:r>
            <a:endParaRPr lang="en-US" sz="2000" dirty="0">
              <a:solidFill>
                <a:schemeClr val="bg1"/>
              </a:solidFill>
              <a:latin typeface="Calibri Light" panose="020F0302020204030204" pitchFamily="34" charset="0"/>
              <a:cs typeface="Calibri Light" panose="020F0302020204030204" pitchFamily="34" charset="0"/>
            </a:endParaRPr>
          </a:p>
          <a:p>
            <a:pPr lvl="1">
              <a:buNone/>
            </a:pPr>
            <a:r>
              <a:rPr lang="en-US" sz="2000" dirty="0" err="1">
                <a:solidFill>
                  <a:schemeClr val="bg1"/>
                </a:solidFill>
                <a:latin typeface="Calibri Light" panose="020F0302020204030204" pitchFamily="34" charset="0"/>
                <a:cs typeface="Calibri Light" panose="020F0302020204030204" pitchFamily="34" charset="0"/>
              </a:rPr>
              <a:t>z</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s</a:t>
            </a:r>
            <a:endParaRPr lang="en-US" sz="2000" dirty="0">
              <a:solidFill>
                <a:schemeClr val="bg1"/>
              </a:solidFill>
              <a:latin typeface="Calibri Light" panose="020F0302020204030204" pitchFamily="34" charset="0"/>
              <a:cs typeface="Calibri Light" panose="020F0302020204030204" pitchFamily="34" charset="0"/>
            </a:endParaRPr>
          </a:p>
          <a:p>
            <a:pPr marL="342900" lvl="1" indent="-342900">
              <a:buNone/>
            </a:pP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ʒ</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ʃ</a:t>
            </a:r>
            <a:endParaRPr lang="en-US" sz="2000" dirty="0">
              <a:solidFill>
                <a:schemeClr val="bg1"/>
              </a:solidFill>
              <a:latin typeface="Calibri Light" panose="020F0302020204030204" pitchFamily="34" charset="0"/>
              <a:cs typeface="Calibri Light" panose="020F0302020204030204" pitchFamily="34" charset="0"/>
            </a:endParaRPr>
          </a:p>
          <a:p>
            <a:pPr lvl="1">
              <a:buNone/>
            </a:pPr>
            <a:r>
              <a:rPr lang="en-US" sz="2000" dirty="0" err="1">
                <a:solidFill>
                  <a:schemeClr val="bg1"/>
                </a:solidFill>
                <a:latin typeface="Calibri Light" panose="020F0302020204030204" pitchFamily="34" charset="0"/>
                <a:cs typeface="Calibri Light" panose="020F0302020204030204" pitchFamily="34" charset="0"/>
              </a:rPr>
              <a:t>ʤ</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tʃ</a:t>
            </a:r>
            <a:endParaRPr lang="en-US" sz="2000" dirty="0">
              <a:solidFill>
                <a:schemeClr val="bg1"/>
              </a:solidFill>
              <a:latin typeface="Calibri Light" panose="020F0302020204030204" pitchFamily="34" charset="0"/>
              <a:cs typeface="Calibri Light" panose="020F0302020204030204" pitchFamily="34" charset="0"/>
            </a:endParaRPr>
          </a:p>
          <a:p>
            <a:pPr lvl="1">
              <a:buNone/>
            </a:pPr>
            <a:r>
              <a:rPr lang="en-US" sz="2000" dirty="0" err="1">
                <a:solidFill>
                  <a:schemeClr val="bg1"/>
                </a:solidFill>
                <a:latin typeface="Calibri Light" panose="020F0302020204030204" pitchFamily="34" charset="0"/>
                <a:cs typeface="Calibri Light" panose="020F0302020204030204" pitchFamily="34" charset="0"/>
              </a:rPr>
              <a:t>ð</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θ</a:t>
            </a:r>
            <a:endParaRPr lang="en-US" sz="2000" dirty="0">
              <a:solidFill>
                <a:schemeClr val="bg1"/>
              </a:solidFill>
              <a:latin typeface="Calibri Light" panose="020F0302020204030204" pitchFamily="34" charset="0"/>
              <a:cs typeface="Calibri Light" panose="020F0302020204030204" pitchFamily="34" charset="0"/>
            </a:endParaRPr>
          </a:p>
          <a:p>
            <a:pPr>
              <a:buNone/>
            </a:pPr>
            <a:endParaRPr lang="en-US" sz="2000" dirty="0">
              <a:solidFill>
                <a:schemeClr val="bg1"/>
              </a:solidFill>
              <a:latin typeface="Calibri Light" panose="020F0302020204030204" pitchFamily="34" charset="0"/>
              <a:cs typeface="Calibri Light" panose="020F0302020204030204" pitchFamily="34" charset="0"/>
            </a:endParaRPr>
          </a:p>
          <a:p>
            <a:pPr>
              <a:buNone/>
            </a:pPr>
            <a:r>
              <a:rPr lang="en-US" sz="2000" dirty="0" err="1">
                <a:solidFill>
                  <a:schemeClr val="bg1"/>
                </a:solidFill>
                <a:latin typeface="Calibri Light" panose="020F0302020204030204" pitchFamily="34" charset="0"/>
                <a:cs typeface="Calibri Light" panose="020F0302020204030204" pitchFamily="34" charset="0"/>
              </a:rPr>
              <a:t>l</a:t>
            </a:r>
            <a:r>
              <a:rPr lang="en-US" sz="2000" dirty="0">
                <a:solidFill>
                  <a:schemeClr val="bg1"/>
                </a:solidFill>
                <a:latin typeface="Calibri Light" panose="020F0302020204030204" pitchFamily="34" charset="0"/>
                <a:cs typeface="Calibri Light" panose="020F0302020204030204" pitchFamily="34" charset="0"/>
              </a:rPr>
              <a:t> = lateral // </a:t>
            </a:r>
            <a:r>
              <a:rPr lang="en-US" sz="2000" dirty="0" err="1">
                <a:solidFill>
                  <a:schemeClr val="bg1"/>
                </a:solidFill>
                <a:latin typeface="Calibri Light" panose="020F0302020204030204" pitchFamily="34" charset="0"/>
                <a:cs typeface="Calibri Light" panose="020F0302020204030204" pitchFamily="34" charset="0"/>
              </a:rPr>
              <a:t>r</a:t>
            </a:r>
            <a:r>
              <a:rPr lang="en-US" sz="2000" dirty="0">
                <a:solidFill>
                  <a:schemeClr val="bg1"/>
                </a:solidFill>
                <a:latin typeface="Calibri Light" panose="020F0302020204030204" pitchFamily="34" charset="0"/>
                <a:cs typeface="Calibri Light" panose="020F0302020204030204" pitchFamily="34" charset="0"/>
              </a:rPr>
              <a:t> = </a:t>
            </a:r>
            <a:r>
              <a:rPr lang="en-US" sz="2000" dirty="0" err="1">
                <a:solidFill>
                  <a:schemeClr val="bg1"/>
                </a:solidFill>
                <a:latin typeface="Calibri Light" panose="020F0302020204030204" pitchFamily="34" charset="0"/>
                <a:cs typeface="Calibri Light" panose="020F0302020204030204" pitchFamily="34" charset="0"/>
              </a:rPr>
              <a:t>rhotic</a:t>
            </a:r>
            <a:r>
              <a:rPr lang="en-US" sz="2000" dirty="0">
                <a:solidFill>
                  <a:schemeClr val="bg1"/>
                </a:solidFill>
                <a:latin typeface="Calibri Light" panose="020F0302020204030204" pitchFamily="34" charset="0"/>
                <a:cs typeface="Calibri Light" panose="020F0302020204030204" pitchFamily="34" charset="0"/>
              </a:rPr>
              <a:t> // </a:t>
            </a:r>
            <a:r>
              <a:rPr lang="en-US" sz="2000" dirty="0" err="1">
                <a:solidFill>
                  <a:schemeClr val="bg1"/>
                </a:solidFill>
                <a:latin typeface="Calibri Light" panose="020F0302020204030204" pitchFamily="34" charset="0"/>
                <a:cs typeface="Calibri Light" panose="020F0302020204030204" pitchFamily="34" charset="0"/>
              </a:rPr>
              <a:t>m</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n</a:t>
            </a:r>
            <a:r>
              <a:rPr lang="en-US" sz="2000" dirty="0">
                <a:solidFill>
                  <a:schemeClr val="bg1"/>
                </a:solidFill>
                <a:latin typeface="Calibri Light" panose="020F0302020204030204" pitchFamily="34" charset="0"/>
                <a:cs typeface="Calibri Light" panose="020F0302020204030204" pitchFamily="34" charset="0"/>
              </a:rPr>
              <a:t> = nasals</a:t>
            </a:r>
          </a:p>
        </p:txBody>
      </p:sp>
      <p:sp>
        <p:nvSpPr>
          <p:cNvPr id="4" name="TextBox 3"/>
          <p:cNvSpPr txBox="1"/>
          <p:nvPr/>
        </p:nvSpPr>
        <p:spPr>
          <a:xfrm>
            <a:off x="457200" y="1608892"/>
            <a:ext cx="4114800" cy="677108"/>
          </a:xfrm>
          <a:prstGeom prst="rect">
            <a:avLst/>
          </a:prstGeom>
          <a:noFill/>
        </p:spPr>
        <p:txBody>
          <a:bodyPr wrap="square" rtlCol="0">
            <a:spAutoFit/>
          </a:bodyPr>
          <a:lstStyle/>
          <a:p>
            <a:pPr>
              <a:buFont typeface="Arial"/>
              <a:buChar char="•"/>
            </a:pPr>
            <a:r>
              <a:rPr lang="en-US" dirty="0">
                <a:solidFill>
                  <a:schemeClr val="bg1"/>
                </a:solidFill>
                <a:latin typeface="Calibri Light" panose="020F0302020204030204" pitchFamily="34" charset="0"/>
                <a:cs typeface="Calibri Light" panose="020F0302020204030204" pitchFamily="34" charset="0"/>
              </a:rPr>
              <a:t>     </a:t>
            </a:r>
            <a:r>
              <a:rPr lang="en-US" sz="2000" dirty="0">
                <a:solidFill>
                  <a:schemeClr val="bg1"/>
                </a:solidFill>
                <a:latin typeface="Calibri Light" panose="020F0302020204030204" pitchFamily="34" charset="0"/>
                <a:cs typeface="Calibri Light" panose="020F0302020204030204" pitchFamily="34" charset="0"/>
              </a:rPr>
              <a:t>All</a:t>
            </a:r>
            <a:r>
              <a:rPr lang="en-US" dirty="0">
                <a:solidFill>
                  <a:schemeClr val="bg1"/>
                </a:solidFill>
                <a:latin typeface="Calibri Light" panose="020F0302020204030204" pitchFamily="34" charset="0"/>
                <a:cs typeface="Calibri Light" panose="020F0302020204030204" pitchFamily="34" charset="0"/>
              </a:rPr>
              <a:t> </a:t>
            </a:r>
            <a:r>
              <a:rPr lang="en-US" sz="2000" dirty="0">
                <a:solidFill>
                  <a:schemeClr val="bg1"/>
                </a:solidFill>
                <a:latin typeface="Calibri Light" panose="020F0302020204030204" pitchFamily="34" charset="0"/>
                <a:cs typeface="Calibri Light" panose="020F0302020204030204" pitchFamily="34" charset="0"/>
              </a:rPr>
              <a:t>vowels</a:t>
            </a:r>
            <a:r>
              <a:rPr lang="en-US" dirty="0">
                <a:solidFill>
                  <a:schemeClr val="bg1"/>
                </a:solidFill>
                <a:latin typeface="Calibri Light" panose="020F0302020204030204" pitchFamily="34" charset="0"/>
                <a:cs typeface="Calibri Light" panose="020F0302020204030204" pitchFamily="34" charset="0"/>
              </a:rPr>
              <a:t> </a:t>
            </a:r>
            <a:r>
              <a:rPr lang="en-US" sz="2000" dirty="0">
                <a:solidFill>
                  <a:schemeClr val="bg1"/>
                </a:solidFill>
                <a:latin typeface="Calibri Light" panose="020F0302020204030204" pitchFamily="34" charset="0"/>
                <a:cs typeface="Calibri Light" panose="020F0302020204030204" pitchFamily="34" charset="0"/>
              </a:rPr>
              <a:t>are</a:t>
            </a:r>
            <a:r>
              <a:rPr lang="en-US" dirty="0">
                <a:solidFill>
                  <a:schemeClr val="bg1"/>
                </a:solidFill>
                <a:latin typeface="Calibri Light" panose="020F0302020204030204" pitchFamily="34" charset="0"/>
                <a:cs typeface="Calibri Light" panose="020F0302020204030204" pitchFamily="34" charset="0"/>
              </a:rPr>
              <a:t> </a:t>
            </a:r>
            <a:r>
              <a:rPr lang="en-US" sz="2000" dirty="0">
                <a:solidFill>
                  <a:schemeClr val="bg1"/>
                </a:solidFill>
                <a:latin typeface="Calibri Light" panose="020F0302020204030204" pitchFamily="34" charset="0"/>
                <a:cs typeface="Calibri Light" panose="020F0302020204030204" pitchFamily="34" charset="0"/>
              </a:rPr>
              <a:t>voiced</a:t>
            </a:r>
          </a:p>
          <a:p>
            <a:endParaRPr lang="en-US" dirty="0">
              <a:solidFill>
                <a:schemeClr val="bg1"/>
              </a:solidFill>
              <a:latin typeface="Calibri Light" panose="020F0302020204030204" pitchFamily="34" charset="0"/>
              <a:cs typeface="Calibri Light" panose="020F0302020204030204" pitchFamily="34" charset="0"/>
            </a:endParaRPr>
          </a:p>
        </p:txBody>
      </p:sp>
      <p:sp>
        <p:nvSpPr>
          <p:cNvPr id="5" name="Slide Number Placeholder 4">
            <a:extLst>
              <a:ext uri="{FF2B5EF4-FFF2-40B4-BE49-F238E27FC236}">
                <a16:creationId xmlns:a16="http://schemas.microsoft.com/office/drawing/2014/main" id="{2DFC5C4B-0A28-8C46-AC83-8B86900BEB0C}"/>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9</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1000"/>
                                        <p:tgtEl>
                                          <p:spTgt spid="3">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fade">
                                      <p:cBhvr>
                                        <p:cTn id="50"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bg1"/>
                </a:solidFill>
                <a:latin typeface="Chalkduster" panose="03050602040202020205" pitchFamily="66" charset="77"/>
                <a:cs typeface="Arial Narrow"/>
              </a:rPr>
              <a:t>a few basic rules</a:t>
            </a:r>
          </a:p>
        </p:txBody>
      </p:sp>
      <p:sp>
        <p:nvSpPr>
          <p:cNvPr id="3" name="Content Placeholder 2"/>
          <p:cNvSpPr>
            <a:spLocks noGrp="1"/>
          </p:cNvSpPr>
          <p:nvPr>
            <p:ph idx="1"/>
          </p:nvPr>
        </p:nvSpPr>
        <p:spPr/>
        <p:txBody>
          <a:bodyPr anchor="t">
            <a:normAutofit lnSpcReduction="10000"/>
          </a:bodyPr>
          <a:lstStyle/>
          <a:p>
            <a:r>
              <a:rPr lang="en-US" sz="2800" dirty="0">
                <a:solidFill>
                  <a:schemeClr val="bg1"/>
                </a:solidFill>
                <a:latin typeface="Calibri Light" panose="020F0302020204030204" pitchFamily="34" charset="0"/>
                <a:cs typeface="Calibri Light" panose="020F0302020204030204" pitchFamily="34" charset="0"/>
              </a:rPr>
              <a:t>Double consonants in English are </a:t>
            </a:r>
            <a:r>
              <a:rPr lang="en-US" sz="2800" u="sng" dirty="0">
                <a:solidFill>
                  <a:schemeClr val="bg1"/>
                </a:solidFill>
                <a:latin typeface="Calibri Light" panose="020F0302020204030204" pitchFamily="34" charset="0"/>
                <a:cs typeface="Calibri Light" panose="020F0302020204030204" pitchFamily="34" charset="0"/>
              </a:rPr>
              <a:t>almost</a:t>
            </a:r>
            <a:r>
              <a:rPr lang="en-US" sz="2800" dirty="0">
                <a:solidFill>
                  <a:schemeClr val="bg1"/>
                </a:solidFill>
                <a:latin typeface="Calibri Light" panose="020F0302020204030204" pitchFamily="34" charset="0"/>
                <a:cs typeface="Calibri Light" panose="020F0302020204030204" pitchFamily="34" charset="0"/>
              </a:rPr>
              <a:t> always pronounced as a single consonant:</a:t>
            </a:r>
          </a:p>
          <a:p>
            <a:pPr>
              <a:buNone/>
            </a:pPr>
            <a:endParaRPr lang="en-US" sz="1200" dirty="0">
              <a:solidFill>
                <a:schemeClr val="bg1"/>
              </a:solidFill>
              <a:latin typeface="Calibri Light" panose="020F0302020204030204" pitchFamily="34" charset="0"/>
              <a:cs typeface="Calibri Light" panose="020F0302020204030204" pitchFamily="34" charset="0"/>
            </a:endParaRPr>
          </a:p>
          <a:p>
            <a:pPr lvl="1">
              <a:buNone/>
            </a:pPr>
            <a:r>
              <a:rPr lang="en-US" sz="2400" dirty="0">
                <a:solidFill>
                  <a:schemeClr val="bg1"/>
                </a:solidFill>
                <a:latin typeface="Calibri Light" panose="020F0302020204030204" pitchFamily="34" charset="0"/>
                <a:cs typeface="Calibri Light" panose="020F0302020204030204" pitchFamily="34" charset="0"/>
              </a:rPr>
              <a:t>application /</a:t>
            </a:r>
            <a:r>
              <a:rPr lang="en-US" sz="2400" dirty="0" err="1">
                <a:solidFill>
                  <a:schemeClr val="bg1"/>
                </a:solidFill>
                <a:latin typeface="Calibri Light" panose="020F0302020204030204" pitchFamily="34" charset="0"/>
                <a:cs typeface="Calibri Light" panose="020F0302020204030204" pitchFamily="34" charset="0"/>
              </a:rPr>
              <a:t>ˌæplɪˈkeɪʃən</a:t>
            </a:r>
            <a:r>
              <a:rPr lang="en-US" sz="2400" dirty="0">
                <a:solidFill>
                  <a:schemeClr val="bg1"/>
                </a:solidFill>
                <a:latin typeface="Calibri Light" panose="020F0302020204030204" pitchFamily="34" charset="0"/>
                <a:cs typeface="Calibri Light" panose="020F0302020204030204" pitchFamily="34" charset="0"/>
              </a:rPr>
              <a:t>/</a:t>
            </a:r>
          </a:p>
          <a:p>
            <a:pPr lvl="1">
              <a:buNone/>
            </a:pPr>
            <a:r>
              <a:rPr lang="en-US" sz="2400" dirty="0">
                <a:solidFill>
                  <a:schemeClr val="bg1"/>
                </a:solidFill>
                <a:latin typeface="Calibri Light" panose="020F0302020204030204" pitchFamily="34" charset="0"/>
                <a:cs typeface="Calibri Light" panose="020F0302020204030204" pitchFamily="34" charset="0"/>
              </a:rPr>
              <a:t>common /</a:t>
            </a:r>
            <a:r>
              <a:rPr lang="en-US" sz="2400" dirty="0" err="1">
                <a:solidFill>
                  <a:schemeClr val="bg1"/>
                </a:solidFill>
                <a:latin typeface="Calibri Light" panose="020F0302020204030204" pitchFamily="34" charset="0"/>
                <a:cs typeface="Calibri Light" panose="020F0302020204030204" pitchFamily="34" charset="0"/>
              </a:rPr>
              <a:t>ˈkɒmən</a:t>
            </a:r>
            <a:r>
              <a:rPr lang="en-US" sz="2400" dirty="0">
                <a:solidFill>
                  <a:schemeClr val="bg1"/>
                </a:solidFill>
                <a:latin typeface="Calibri Light" panose="020F0302020204030204" pitchFamily="34" charset="0"/>
                <a:cs typeface="Calibri Light" panose="020F0302020204030204" pitchFamily="34" charset="0"/>
              </a:rPr>
              <a:t>/</a:t>
            </a:r>
          </a:p>
          <a:p>
            <a:pPr lvl="1">
              <a:buNone/>
            </a:pPr>
            <a:r>
              <a:rPr lang="en-US" sz="2400" dirty="0">
                <a:solidFill>
                  <a:schemeClr val="bg1"/>
                </a:solidFill>
                <a:latin typeface="Calibri Light" panose="020F0302020204030204" pitchFamily="34" charset="0"/>
                <a:cs typeface="Calibri Light" panose="020F0302020204030204" pitchFamily="34" charset="0"/>
              </a:rPr>
              <a:t>addition /</a:t>
            </a:r>
            <a:r>
              <a:rPr lang="en-US" sz="2400" dirty="0" err="1">
                <a:solidFill>
                  <a:schemeClr val="bg1"/>
                </a:solidFill>
                <a:latin typeface="Calibri Light" panose="020F0302020204030204" pitchFamily="34" charset="0"/>
                <a:cs typeface="Calibri Light" panose="020F0302020204030204" pitchFamily="34" charset="0"/>
              </a:rPr>
              <a:t>əˈdɪʃən</a:t>
            </a:r>
            <a:r>
              <a:rPr lang="en-US" sz="2400" dirty="0">
                <a:solidFill>
                  <a:schemeClr val="bg1"/>
                </a:solidFill>
                <a:latin typeface="Calibri Light" panose="020F0302020204030204" pitchFamily="34" charset="0"/>
                <a:cs typeface="Calibri Light" panose="020F0302020204030204" pitchFamily="34" charset="0"/>
              </a:rPr>
              <a:t>/</a:t>
            </a:r>
          </a:p>
          <a:p>
            <a:pPr lvl="1">
              <a:buNone/>
            </a:pPr>
            <a:endParaRPr lang="en-US" sz="2800" dirty="0">
              <a:solidFill>
                <a:schemeClr val="bg1"/>
              </a:solidFill>
              <a:latin typeface="Calibri Light" panose="020F0302020204030204" pitchFamily="34" charset="0"/>
              <a:cs typeface="Calibri Light" panose="020F0302020204030204" pitchFamily="34" charset="0"/>
            </a:endParaRPr>
          </a:p>
          <a:p>
            <a:pPr lvl="1"/>
            <a:r>
              <a:rPr lang="en-US" sz="2400" dirty="0">
                <a:solidFill>
                  <a:schemeClr val="bg1"/>
                </a:solidFill>
                <a:latin typeface="Calibri Light" panose="020F0302020204030204" pitchFamily="34" charset="0"/>
                <a:cs typeface="Calibri Light" panose="020F0302020204030204" pitchFamily="34" charset="0"/>
              </a:rPr>
              <a:t>BUT: if a word ends with one letter and the next word begins with the same letter it would be pronounced as a double consonant:</a:t>
            </a:r>
          </a:p>
          <a:p>
            <a:pPr lvl="2"/>
            <a:r>
              <a:rPr lang="en-US" sz="2000" dirty="0">
                <a:solidFill>
                  <a:schemeClr val="bg1"/>
                </a:solidFill>
                <a:latin typeface="Calibri Light" panose="020F0302020204030204" pitchFamily="34" charset="0"/>
                <a:cs typeface="Calibri Light" panose="020F0302020204030204" pitchFamily="34" charset="0"/>
              </a:rPr>
              <a:t>one name /</a:t>
            </a:r>
            <a:r>
              <a:rPr lang="en-US" sz="2000" dirty="0" err="1">
                <a:solidFill>
                  <a:schemeClr val="bg1"/>
                </a:solidFill>
                <a:latin typeface="Calibri Light" panose="020F0302020204030204" pitchFamily="34" charset="0"/>
                <a:cs typeface="Calibri Light" panose="020F0302020204030204" pitchFamily="34" charset="0"/>
              </a:rPr>
              <a:t>wʌnneim</a:t>
            </a:r>
            <a:r>
              <a:rPr lang="en-US" sz="2000" dirty="0">
                <a:solidFill>
                  <a:schemeClr val="bg1"/>
                </a:solidFill>
                <a:latin typeface="Calibri Light" panose="020F0302020204030204" pitchFamily="34" charset="0"/>
                <a:cs typeface="Calibri Light" panose="020F0302020204030204" pitchFamily="34" charset="0"/>
              </a:rPr>
              <a:t>/ </a:t>
            </a:r>
          </a:p>
          <a:p>
            <a:pPr lvl="2"/>
            <a:r>
              <a:rPr lang="en-US" sz="2000" dirty="0">
                <a:solidFill>
                  <a:schemeClr val="bg1"/>
                </a:solidFill>
                <a:latin typeface="Calibri Light" panose="020F0302020204030204" pitchFamily="34" charset="0"/>
                <a:cs typeface="Calibri Light" panose="020F0302020204030204" pitchFamily="34" charset="0"/>
              </a:rPr>
              <a:t>Tom makes /</a:t>
            </a:r>
            <a:r>
              <a:rPr lang="en-US" sz="2000" dirty="0" err="1">
                <a:solidFill>
                  <a:schemeClr val="bg1"/>
                </a:solidFill>
                <a:latin typeface="Calibri Light" panose="020F0302020204030204" pitchFamily="34" charset="0"/>
                <a:cs typeface="Calibri Light" panose="020F0302020204030204" pitchFamily="34" charset="0"/>
              </a:rPr>
              <a:t>tɒmmmeiks</a:t>
            </a:r>
            <a:r>
              <a:rPr lang="en-US" sz="2000" dirty="0">
                <a:solidFill>
                  <a:schemeClr val="bg1"/>
                </a:solidFill>
                <a:latin typeface="Calibri Light" panose="020F0302020204030204" pitchFamily="34" charset="0"/>
                <a:cs typeface="Calibri Light" panose="020F0302020204030204" pitchFamily="34" charset="0"/>
              </a:rPr>
              <a:t>/ etc.</a:t>
            </a:r>
          </a:p>
          <a:p>
            <a:pPr lvl="1">
              <a:buNone/>
            </a:pPr>
            <a:endParaRPr lang="en-US" sz="2400" dirty="0">
              <a:solidFill>
                <a:schemeClr val="bg1"/>
              </a:solidFill>
              <a:latin typeface="Calibri Light" panose="020F0302020204030204" pitchFamily="34" charset="0"/>
              <a:cs typeface="Calibri Light" panose="020F0302020204030204" pitchFamily="34" charset="0"/>
            </a:endParaRPr>
          </a:p>
          <a:p>
            <a:pPr lvl="1">
              <a:buNone/>
            </a:pPr>
            <a:endParaRPr lang="en-US" sz="24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D81B09EB-193D-8243-A864-7D65874305F9}"/>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10</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a:solidFill>
                  <a:schemeClr val="bg1"/>
                </a:solidFill>
                <a:latin typeface="Chalkduster" panose="03050602040202020205" pitchFamily="66" charset="77"/>
                <a:cs typeface="Arialn"/>
              </a:rPr>
              <a:t>“</a:t>
            </a:r>
            <a:r>
              <a:rPr lang="en-US" dirty="0" err="1">
                <a:solidFill>
                  <a:schemeClr val="bg1"/>
                </a:solidFill>
                <a:latin typeface="Chalkduster" panose="03050602040202020205" pitchFamily="66" charset="77"/>
                <a:cs typeface="Arialn"/>
              </a:rPr>
              <a:t>r</a:t>
            </a:r>
            <a:r>
              <a:rPr lang="en-US" dirty="0">
                <a:solidFill>
                  <a:schemeClr val="bg1"/>
                </a:solidFill>
                <a:latin typeface="Chalkduster" panose="03050602040202020205" pitchFamily="66" charset="77"/>
                <a:cs typeface="Arialn"/>
              </a:rPr>
              <a:t>” [</a:t>
            </a:r>
            <a:r>
              <a:rPr lang="en-US" dirty="0" err="1">
                <a:solidFill>
                  <a:schemeClr val="bg1"/>
                </a:solidFill>
                <a:latin typeface="Chalkduster" panose="03050602040202020205" pitchFamily="66" charset="77"/>
                <a:cs typeface="Arialn"/>
              </a:rPr>
              <a:t>Rhotic</a:t>
            </a:r>
            <a:r>
              <a:rPr lang="en-US" dirty="0">
                <a:solidFill>
                  <a:schemeClr val="bg1"/>
                </a:solidFill>
                <a:latin typeface="Chalkduster" panose="03050602040202020205" pitchFamily="66" charset="77"/>
                <a:cs typeface="Arialn"/>
              </a:rPr>
              <a:t> consonant]</a:t>
            </a:r>
          </a:p>
        </p:txBody>
      </p:sp>
      <p:sp>
        <p:nvSpPr>
          <p:cNvPr id="3" name="Content Placeholder 2"/>
          <p:cNvSpPr>
            <a:spLocks noGrp="1"/>
          </p:cNvSpPr>
          <p:nvPr>
            <p:ph idx="1"/>
          </p:nvPr>
        </p:nvSpPr>
        <p:spPr>
          <a:xfrm>
            <a:off x="457200" y="1143000"/>
            <a:ext cx="8229600" cy="5257800"/>
          </a:xfrm>
        </p:spPr>
        <p:txBody>
          <a:bodyPr>
            <a:noAutofit/>
          </a:bodyPr>
          <a:lstStyle/>
          <a:p>
            <a:r>
              <a:rPr lang="en-US" sz="2200" dirty="0">
                <a:solidFill>
                  <a:schemeClr val="bg1"/>
                </a:solidFill>
                <a:latin typeface="Calibri Light" panose="020F0302020204030204" pitchFamily="34" charset="0"/>
                <a:cs typeface="Calibri Light" panose="020F0302020204030204" pitchFamily="34" charset="0"/>
              </a:rPr>
              <a:t>avoid contact between tongue and palate</a:t>
            </a:r>
          </a:p>
          <a:p>
            <a:r>
              <a:rPr lang="en-US" sz="2200" dirty="0">
                <a:solidFill>
                  <a:schemeClr val="bg1"/>
                </a:solidFill>
                <a:latin typeface="Calibri Light" panose="020F0302020204030204" pitchFamily="34" charset="0"/>
                <a:cs typeface="Calibri Light" panose="020F0302020204030204" pitchFamily="34" charset="0"/>
              </a:rPr>
              <a:t>ending “</a:t>
            </a:r>
            <a:r>
              <a:rPr lang="en-US" sz="2200" dirty="0" err="1">
                <a:solidFill>
                  <a:schemeClr val="bg1"/>
                </a:solidFill>
                <a:latin typeface="Calibri Light" panose="020F0302020204030204" pitchFamily="34" charset="0"/>
                <a:cs typeface="Calibri Light" panose="020F0302020204030204" pitchFamily="34" charset="0"/>
              </a:rPr>
              <a:t>r</a:t>
            </a:r>
            <a:r>
              <a:rPr lang="en-US" sz="2200" dirty="0">
                <a:solidFill>
                  <a:schemeClr val="bg1"/>
                </a:solidFill>
                <a:latin typeface="Calibri Light" panose="020F0302020204030204" pitchFamily="34" charset="0"/>
                <a:cs typeface="Calibri Light" panose="020F0302020204030204" pitchFamily="34" charset="0"/>
              </a:rPr>
              <a:t>” tend to no sound</a:t>
            </a:r>
          </a:p>
          <a:p>
            <a:pPr lvl="1"/>
            <a:r>
              <a:rPr lang="en-US" sz="2200" dirty="0">
                <a:solidFill>
                  <a:schemeClr val="bg1"/>
                </a:solidFill>
                <a:latin typeface="Calibri Light" panose="020F0302020204030204" pitchFamily="34" charset="0"/>
                <a:cs typeface="Calibri Light" panose="020F0302020204030204" pitchFamily="34" charset="0"/>
              </a:rPr>
              <a:t>conjecture [</a:t>
            </a:r>
            <a:r>
              <a:rPr lang="en-US" sz="2200" dirty="0" err="1">
                <a:solidFill>
                  <a:schemeClr val="bg1"/>
                </a:solidFill>
                <a:latin typeface="Calibri Light" panose="020F0302020204030204" pitchFamily="34" charset="0"/>
                <a:cs typeface="Calibri Light" panose="020F0302020204030204" pitchFamily="34" charset="0"/>
              </a:rPr>
              <a:t>kənˈdʒɛktʃə</a:t>
            </a:r>
            <a:r>
              <a:rPr lang="en-US" sz="2200" dirty="0">
                <a:solidFill>
                  <a:schemeClr val="bg1"/>
                </a:solidFill>
                <a:latin typeface="Calibri Light" panose="020F0302020204030204" pitchFamily="34" charset="0"/>
                <a:cs typeface="Calibri Light" panose="020F0302020204030204" pitchFamily="34" charset="0"/>
              </a:rPr>
              <a:t>]		 //	 other [ˈ</a:t>
            </a:r>
            <a:r>
              <a:rPr lang="en-US" sz="2200" dirty="0" err="1">
                <a:solidFill>
                  <a:schemeClr val="bg1"/>
                </a:solidFill>
                <a:latin typeface="Calibri Light" panose="020F0302020204030204" pitchFamily="34" charset="0"/>
                <a:cs typeface="Calibri Light" panose="020F0302020204030204" pitchFamily="34" charset="0"/>
              </a:rPr>
              <a:t>ʌðə</a:t>
            </a:r>
            <a:r>
              <a:rPr lang="en-US" sz="2200" dirty="0">
                <a:solidFill>
                  <a:schemeClr val="bg1"/>
                </a:solidFill>
                <a:latin typeface="Calibri Light" panose="020F0302020204030204" pitchFamily="34" charset="0"/>
                <a:cs typeface="Calibri Light" panose="020F0302020204030204" pitchFamily="34" charset="0"/>
              </a:rPr>
              <a:t>]</a:t>
            </a:r>
          </a:p>
          <a:p>
            <a:pPr lvl="1"/>
            <a:r>
              <a:rPr lang="en-US" sz="2200" dirty="0">
                <a:solidFill>
                  <a:schemeClr val="bg1"/>
                </a:solidFill>
                <a:latin typeface="Calibri Light" panose="020F0302020204030204" pitchFamily="34" charset="0"/>
                <a:cs typeface="Calibri Light" panose="020F0302020204030204" pitchFamily="34" charset="0"/>
              </a:rPr>
              <a:t>computer [</a:t>
            </a:r>
            <a:r>
              <a:rPr lang="en-US" sz="2200" dirty="0" err="1">
                <a:solidFill>
                  <a:schemeClr val="bg1"/>
                </a:solidFill>
                <a:latin typeface="Calibri Light" panose="020F0302020204030204" pitchFamily="34" charset="0"/>
                <a:cs typeface="Calibri Light" panose="020F0302020204030204" pitchFamily="34" charset="0"/>
              </a:rPr>
              <a:t>kəmˈpjuːtə</a:t>
            </a:r>
            <a:r>
              <a:rPr lang="en-US" sz="2200" dirty="0">
                <a:solidFill>
                  <a:schemeClr val="bg1"/>
                </a:solidFill>
                <a:latin typeface="Calibri Light" panose="020F0302020204030204" pitchFamily="34" charset="0"/>
                <a:cs typeface="Calibri Light" panose="020F0302020204030204" pitchFamily="34" charset="0"/>
              </a:rPr>
              <a:t>] 		// 	 number [</a:t>
            </a:r>
            <a:r>
              <a:rPr lang="en-US" sz="2200" dirty="0" err="1">
                <a:solidFill>
                  <a:schemeClr val="bg1"/>
                </a:solidFill>
                <a:latin typeface="Calibri Light" panose="020F0302020204030204" pitchFamily="34" charset="0"/>
                <a:cs typeface="Calibri Light" panose="020F0302020204030204" pitchFamily="34" charset="0"/>
              </a:rPr>
              <a:t>ˈnʌmbə</a:t>
            </a:r>
            <a:r>
              <a:rPr lang="en-US" sz="2200" dirty="0">
                <a:solidFill>
                  <a:schemeClr val="bg1"/>
                </a:solidFill>
                <a:latin typeface="Calibri Light" panose="020F0302020204030204" pitchFamily="34" charset="0"/>
                <a:cs typeface="Calibri Light" panose="020F0302020204030204" pitchFamily="34" charset="0"/>
              </a:rPr>
              <a:t>]</a:t>
            </a:r>
          </a:p>
          <a:p>
            <a:pPr lvl="1">
              <a:buNone/>
            </a:pPr>
            <a:endParaRPr lang="en-US" sz="2200" dirty="0">
              <a:solidFill>
                <a:schemeClr val="bg1"/>
              </a:solidFill>
              <a:latin typeface="Calibri Light" panose="020F0302020204030204" pitchFamily="34" charset="0"/>
              <a:cs typeface="Calibri Light" panose="020F0302020204030204" pitchFamily="34" charset="0"/>
            </a:endParaRPr>
          </a:p>
          <a:p>
            <a:r>
              <a:rPr lang="en-US" sz="2200" dirty="0">
                <a:solidFill>
                  <a:schemeClr val="bg1"/>
                </a:solidFill>
                <a:latin typeface="Calibri Light" panose="020F0302020204030204" pitchFamily="34" charset="0"/>
                <a:cs typeface="Calibri Light" panose="020F0302020204030204" pitchFamily="34" charset="0"/>
              </a:rPr>
              <a:t>“</a:t>
            </a:r>
            <a:r>
              <a:rPr lang="en-US" sz="2200" dirty="0" err="1">
                <a:solidFill>
                  <a:schemeClr val="bg1"/>
                </a:solidFill>
                <a:latin typeface="Calibri Light" panose="020F0302020204030204" pitchFamily="34" charset="0"/>
                <a:cs typeface="Calibri Light" panose="020F0302020204030204" pitchFamily="34" charset="0"/>
              </a:rPr>
              <a:t>vowel+r</a:t>
            </a:r>
            <a:r>
              <a:rPr lang="en-US" sz="2200" dirty="0">
                <a:solidFill>
                  <a:schemeClr val="bg1"/>
                </a:solidFill>
                <a:latin typeface="Calibri Light" panose="020F0302020204030204" pitchFamily="34" charset="0"/>
                <a:cs typeface="Calibri Light" panose="020F0302020204030204" pitchFamily="34" charset="0"/>
              </a:rPr>
              <a:t>” = longer vowel</a:t>
            </a:r>
          </a:p>
          <a:p>
            <a:pPr lvl="1"/>
            <a:r>
              <a:rPr lang="en-US" sz="2200" dirty="0">
                <a:solidFill>
                  <a:schemeClr val="bg1"/>
                </a:solidFill>
                <a:latin typeface="Calibri Light" panose="020F0302020204030204" pitchFamily="34" charset="0"/>
                <a:cs typeface="Calibri Light" panose="020F0302020204030204" pitchFamily="34" charset="0"/>
              </a:rPr>
              <a:t>argument [ˈ</a:t>
            </a:r>
            <a:r>
              <a:rPr lang="en-US" sz="2200" dirty="0" err="1">
                <a:solidFill>
                  <a:schemeClr val="bg1"/>
                </a:solidFill>
                <a:latin typeface="Calibri Light" panose="020F0302020204030204" pitchFamily="34" charset="0"/>
                <a:cs typeface="Calibri Light" panose="020F0302020204030204" pitchFamily="34" charset="0"/>
              </a:rPr>
              <a:t>ɑːgjʊmənt</a:t>
            </a:r>
            <a:r>
              <a:rPr lang="en-US" sz="2200" dirty="0">
                <a:solidFill>
                  <a:schemeClr val="bg1"/>
                </a:solidFill>
                <a:latin typeface="Calibri Light" panose="020F0302020204030204" pitchFamily="34" charset="0"/>
                <a:cs typeface="Calibri Light" panose="020F0302020204030204" pitchFamily="34" charset="0"/>
              </a:rPr>
              <a:t>] 		//	 ordinary [ˈ</a:t>
            </a:r>
            <a:r>
              <a:rPr lang="en-US" sz="2200" dirty="0" err="1">
                <a:solidFill>
                  <a:schemeClr val="bg1"/>
                </a:solidFill>
                <a:latin typeface="Calibri Light" panose="020F0302020204030204" pitchFamily="34" charset="0"/>
                <a:cs typeface="Calibri Light" panose="020F0302020204030204" pitchFamily="34" charset="0"/>
              </a:rPr>
              <a:t>ɔːd</a:t>
            </a:r>
            <a:r>
              <a:rPr lang="en-US" sz="2200" baseline="30000" dirty="0" err="1">
                <a:solidFill>
                  <a:schemeClr val="bg1"/>
                </a:solidFill>
                <a:latin typeface="Calibri Light" panose="020F0302020204030204" pitchFamily="34" charset="0"/>
                <a:cs typeface="Calibri Light" panose="020F0302020204030204" pitchFamily="34" charset="0"/>
              </a:rPr>
              <a:t>ə</a:t>
            </a:r>
            <a:r>
              <a:rPr lang="en-US" sz="2200" dirty="0" err="1">
                <a:solidFill>
                  <a:schemeClr val="bg1"/>
                </a:solidFill>
                <a:latin typeface="Calibri Light" panose="020F0302020204030204" pitchFamily="34" charset="0"/>
                <a:cs typeface="Calibri Light" panose="020F0302020204030204" pitchFamily="34" charset="0"/>
              </a:rPr>
              <a:t>nrɪ</a:t>
            </a:r>
            <a:r>
              <a:rPr lang="en-US" sz="2200" dirty="0">
                <a:solidFill>
                  <a:schemeClr val="bg1"/>
                </a:solidFill>
                <a:latin typeface="Calibri Light" panose="020F0302020204030204" pitchFamily="34" charset="0"/>
                <a:cs typeface="Calibri Light" panose="020F0302020204030204" pitchFamily="34" charset="0"/>
              </a:rPr>
              <a:t>]</a:t>
            </a:r>
          </a:p>
          <a:p>
            <a:pPr lvl="1"/>
            <a:r>
              <a:rPr lang="en-US" sz="2200" dirty="0">
                <a:solidFill>
                  <a:schemeClr val="bg1"/>
                </a:solidFill>
                <a:latin typeface="Calibri Light" panose="020F0302020204030204" pitchFamily="34" charset="0"/>
                <a:cs typeface="Calibri Light" panose="020F0302020204030204" pitchFamily="34" charset="0"/>
              </a:rPr>
              <a:t>are [</a:t>
            </a:r>
            <a:r>
              <a:rPr lang="en-US" sz="2200" dirty="0" err="1">
                <a:solidFill>
                  <a:schemeClr val="bg1"/>
                </a:solidFill>
                <a:latin typeface="Calibri Light" panose="020F0302020204030204" pitchFamily="34" charset="0"/>
                <a:cs typeface="Calibri Light" panose="020F0302020204030204" pitchFamily="34" charset="0"/>
              </a:rPr>
              <a:t>ɑ</a:t>
            </a:r>
            <a:r>
              <a:rPr lang="en-US" sz="2200" dirty="0">
                <a:solidFill>
                  <a:schemeClr val="bg1"/>
                </a:solidFill>
                <a:latin typeface="Calibri Light" panose="020F0302020204030204" pitchFamily="34" charset="0"/>
                <a:cs typeface="Calibri Light" panose="020F0302020204030204" pitchFamily="34" charset="0"/>
              </a:rPr>
              <a:t>:; unstressed: </a:t>
            </a:r>
            <a:r>
              <a:rPr lang="en-US" sz="2200" dirty="0" err="1">
                <a:solidFill>
                  <a:schemeClr val="bg1"/>
                </a:solidFill>
                <a:latin typeface="Calibri Light" panose="020F0302020204030204" pitchFamily="34" charset="0"/>
                <a:cs typeface="Calibri Light" panose="020F0302020204030204" pitchFamily="34" charset="0"/>
              </a:rPr>
              <a:t>ə</a:t>
            </a:r>
            <a:r>
              <a:rPr lang="en-US" sz="2200" dirty="0">
                <a:solidFill>
                  <a:schemeClr val="bg1"/>
                </a:solidFill>
                <a:latin typeface="Calibri Light" panose="020F0302020204030204" pitchFamily="34" charset="0"/>
                <a:cs typeface="Calibri Light" panose="020F0302020204030204" pitchFamily="34" charset="0"/>
              </a:rPr>
              <a:t>:]		//	 aren’t [</a:t>
            </a:r>
            <a:r>
              <a:rPr lang="en-US" sz="2200" dirty="0" err="1">
                <a:solidFill>
                  <a:schemeClr val="bg1"/>
                </a:solidFill>
                <a:latin typeface="Calibri Light" panose="020F0302020204030204" pitchFamily="34" charset="0"/>
                <a:cs typeface="Calibri Light" panose="020F0302020204030204" pitchFamily="34" charset="0"/>
              </a:rPr>
              <a:t>ɑːnt</a:t>
            </a:r>
            <a:r>
              <a:rPr lang="en-US" sz="2200" dirty="0">
                <a:solidFill>
                  <a:schemeClr val="bg1"/>
                </a:solidFill>
                <a:latin typeface="Calibri Light" panose="020F0302020204030204" pitchFamily="34" charset="0"/>
                <a:cs typeface="Calibri Light" panose="020F0302020204030204" pitchFamily="34" charset="0"/>
              </a:rPr>
              <a:t>]</a:t>
            </a:r>
          </a:p>
          <a:p>
            <a:pPr lvl="1">
              <a:buNone/>
            </a:pPr>
            <a:endParaRPr lang="en-US" sz="2200" dirty="0">
              <a:solidFill>
                <a:schemeClr val="bg1"/>
              </a:solidFill>
              <a:latin typeface="Calibri Light" panose="020F0302020204030204" pitchFamily="34" charset="0"/>
              <a:cs typeface="Calibri Light" panose="020F0302020204030204" pitchFamily="34" charset="0"/>
            </a:endParaRPr>
          </a:p>
          <a:p>
            <a:r>
              <a:rPr lang="en-US" sz="2200" dirty="0">
                <a:solidFill>
                  <a:schemeClr val="bg1"/>
                </a:solidFill>
                <a:latin typeface="Calibri Light" panose="020F0302020204030204" pitchFamily="34" charset="0"/>
                <a:cs typeface="Calibri Light" panose="020F0302020204030204" pitchFamily="34" charset="0"/>
              </a:rPr>
              <a:t>Other examples:</a:t>
            </a:r>
          </a:p>
          <a:p>
            <a:pPr lvl="1"/>
            <a:r>
              <a:rPr lang="en-US" sz="2200" dirty="0">
                <a:solidFill>
                  <a:schemeClr val="bg1"/>
                </a:solidFill>
                <a:latin typeface="Calibri Light" panose="020F0302020204030204" pitchFamily="34" charset="0"/>
                <a:cs typeface="Calibri Light" panose="020F0302020204030204" pitchFamily="34" charset="0"/>
              </a:rPr>
              <a:t>theorem [</a:t>
            </a:r>
            <a:r>
              <a:rPr lang="en-US" sz="2200" dirty="0" err="1">
                <a:solidFill>
                  <a:schemeClr val="bg1"/>
                </a:solidFill>
                <a:latin typeface="Calibri Light" panose="020F0302020204030204" pitchFamily="34" charset="0"/>
                <a:cs typeface="Calibri Light" panose="020F0302020204030204" pitchFamily="34" charset="0"/>
              </a:rPr>
              <a:t>ˈθɪərəm</a:t>
            </a:r>
            <a:r>
              <a:rPr lang="en-US" sz="2200" dirty="0">
                <a:solidFill>
                  <a:schemeClr val="bg1"/>
                </a:solidFill>
                <a:latin typeface="Calibri Light" panose="020F0302020204030204" pitchFamily="34" charset="0"/>
                <a:cs typeface="Calibri Light" panose="020F0302020204030204" pitchFamily="34" charset="0"/>
              </a:rPr>
              <a:t>]			// 	 structure [</a:t>
            </a:r>
            <a:r>
              <a:rPr lang="en-US" sz="2200" dirty="0" err="1">
                <a:solidFill>
                  <a:schemeClr val="bg1"/>
                </a:solidFill>
                <a:latin typeface="Calibri Light" panose="020F0302020204030204" pitchFamily="34" charset="0"/>
                <a:cs typeface="Calibri Light" panose="020F0302020204030204" pitchFamily="34" charset="0"/>
              </a:rPr>
              <a:t>ˈstrʌktʃə</a:t>
            </a:r>
            <a:r>
              <a:rPr lang="en-US" sz="2200" dirty="0">
                <a:solidFill>
                  <a:schemeClr val="bg1"/>
                </a:solidFill>
                <a:latin typeface="Calibri Light" panose="020F0302020204030204" pitchFamily="34" charset="0"/>
                <a:cs typeface="Calibri Light" panose="020F0302020204030204" pitchFamily="34" charset="0"/>
              </a:rPr>
              <a:t>]</a:t>
            </a:r>
          </a:p>
          <a:p>
            <a:endParaRPr lang="en-US" sz="2200" dirty="0">
              <a:solidFill>
                <a:schemeClr val="bg1"/>
              </a:solidFill>
              <a:latin typeface="Calibri Light" panose="020F0302020204030204" pitchFamily="34" charset="0"/>
              <a:cs typeface="Calibri Light" panose="020F0302020204030204" pitchFamily="34" charset="0"/>
            </a:endParaRPr>
          </a:p>
          <a:p>
            <a:pPr>
              <a:buNone/>
            </a:pPr>
            <a:r>
              <a:rPr lang="en-US" sz="2200" dirty="0">
                <a:solidFill>
                  <a:schemeClr val="bg1"/>
                </a:solidFill>
                <a:latin typeface="Calibri Light" panose="020F0302020204030204" pitchFamily="34" charset="0"/>
                <a:cs typeface="Calibri Light" panose="020F0302020204030204" pitchFamily="34" charset="0"/>
              </a:rPr>
              <a:t>NB: If you simply cannot master this, rolling the "R" will be understood by almost all English speakers.</a:t>
            </a:r>
          </a:p>
          <a:p>
            <a:endParaRPr lang="en-US" sz="22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C2E8FA23-ECD0-B54C-AE7D-32A9D7AB20F8}"/>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11</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fade">
                                      <p:cBhvr>
                                        <p:cTn id="46" dur="1000"/>
                                        <p:tgtEl>
                                          <p:spTgt spid="3">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fade">
                                      <p:cBhvr>
                                        <p:cTn id="51" dur="1000"/>
                                        <p:tgtEl>
                                          <p:spTgt spid="3">
                                            <p:txEl>
                                              <p:pRg st="10" end="10"/>
                                            </p:txEl>
                                          </p:spTgt>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Effect transition="in" filter="fade">
                                      <p:cBhvr>
                                        <p:cTn id="55" dur="1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solidFill>
                  <a:schemeClr val="bg1"/>
                </a:solidFill>
                <a:latin typeface="Chalkduster" panose="03050602040202020205" pitchFamily="66" charset="77"/>
                <a:cs typeface="Arialn"/>
              </a:rPr>
              <a:t>“</a:t>
            </a:r>
            <a:r>
              <a:rPr lang="en-US" dirty="0" err="1">
                <a:solidFill>
                  <a:schemeClr val="bg1"/>
                </a:solidFill>
                <a:latin typeface="Chalkduster" panose="03050602040202020205" pitchFamily="66" charset="77"/>
                <a:cs typeface="Arialn"/>
              </a:rPr>
              <a:t>th</a:t>
            </a:r>
            <a:r>
              <a:rPr lang="en-US" dirty="0">
                <a:solidFill>
                  <a:schemeClr val="bg1"/>
                </a:solidFill>
                <a:latin typeface="Chalkduster" panose="03050602040202020205" pitchFamily="66" charset="77"/>
                <a:cs typeface="Arialn"/>
              </a:rPr>
              <a:t>”</a:t>
            </a:r>
            <a:endParaRPr lang="en-US" dirty="0">
              <a:solidFill>
                <a:schemeClr val="bg1"/>
              </a:solidFill>
              <a:latin typeface="Chalkduster" panose="03050602040202020205" pitchFamily="66" charset="77"/>
            </a:endParaRPr>
          </a:p>
        </p:txBody>
      </p:sp>
      <p:sp>
        <p:nvSpPr>
          <p:cNvPr id="3" name="Content Placeholder 2"/>
          <p:cNvSpPr>
            <a:spLocks noGrp="1"/>
          </p:cNvSpPr>
          <p:nvPr>
            <p:ph idx="1"/>
          </p:nvPr>
        </p:nvSpPr>
        <p:spPr>
          <a:xfrm>
            <a:off x="457200" y="1143000"/>
            <a:ext cx="8435280" cy="2358008"/>
          </a:xfrm>
        </p:spPr>
        <p:txBody>
          <a:bodyPr>
            <a:noAutofit/>
          </a:bodyPr>
          <a:lstStyle/>
          <a:p>
            <a:r>
              <a:rPr lang="en-US" sz="2200" dirty="0">
                <a:solidFill>
                  <a:schemeClr val="bg1"/>
                </a:solidFill>
                <a:latin typeface="Calibri Light" panose="020F0302020204030204" pitchFamily="34" charset="0"/>
                <a:cs typeface="Calibri Light" panose="020F0302020204030204" pitchFamily="34" charset="0"/>
              </a:rPr>
              <a:t>There are two pronunciations for the “</a:t>
            </a:r>
            <a:r>
              <a:rPr lang="en-US" sz="2200" dirty="0" err="1">
                <a:solidFill>
                  <a:schemeClr val="bg1"/>
                </a:solidFill>
                <a:latin typeface="Calibri Light" panose="020F0302020204030204" pitchFamily="34" charset="0"/>
                <a:cs typeface="Calibri Light" panose="020F0302020204030204" pitchFamily="34" charset="0"/>
              </a:rPr>
              <a:t>th</a:t>
            </a:r>
            <a:r>
              <a:rPr lang="en-US" sz="2200" dirty="0">
                <a:solidFill>
                  <a:schemeClr val="bg1"/>
                </a:solidFill>
                <a:latin typeface="Calibri Light" panose="020F0302020204030204" pitchFamily="34" charset="0"/>
                <a:cs typeface="Calibri Light" panose="020F0302020204030204" pitchFamily="34" charset="0"/>
              </a:rPr>
              <a:t>” sound:</a:t>
            </a:r>
          </a:p>
          <a:p>
            <a:pPr>
              <a:buNone/>
            </a:pPr>
            <a:endParaRPr lang="en-US" sz="1000" dirty="0">
              <a:solidFill>
                <a:schemeClr val="bg1"/>
              </a:solidFill>
              <a:latin typeface="Calibri Light" panose="020F0302020204030204" pitchFamily="34" charset="0"/>
              <a:cs typeface="Calibri Light" panose="020F0302020204030204" pitchFamily="34" charset="0"/>
            </a:endParaRPr>
          </a:p>
          <a:p>
            <a:pPr lvl="1">
              <a:buFontTx/>
              <a:buChar char="-"/>
            </a:pPr>
            <a:r>
              <a:rPr lang="en-US" sz="2200" dirty="0">
                <a:solidFill>
                  <a:schemeClr val="bg1"/>
                </a:solidFill>
                <a:latin typeface="Calibri Light" panose="020F0302020204030204" pitchFamily="34" charset="0"/>
                <a:cs typeface="Calibri Light" panose="020F0302020204030204" pitchFamily="34" charset="0"/>
              </a:rPr>
              <a:t>one voiced (</a:t>
            </a:r>
            <a:r>
              <a:rPr lang="en-US" sz="2200" dirty="0" err="1">
                <a:solidFill>
                  <a:schemeClr val="bg1"/>
                </a:solidFill>
                <a:latin typeface="Calibri Light" panose="020F0302020204030204" pitchFamily="34" charset="0"/>
                <a:cs typeface="Calibri Light" panose="020F0302020204030204" pitchFamily="34" charset="0"/>
              </a:rPr>
              <a:t>ð</a:t>
            </a:r>
            <a:r>
              <a:rPr lang="en-US" sz="2200" dirty="0">
                <a:solidFill>
                  <a:schemeClr val="bg1"/>
                </a:solidFill>
                <a:latin typeface="Calibri Light" panose="020F0302020204030204" pitchFamily="34" charset="0"/>
                <a:cs typeface="Calibri Light" panose="020F0302020204030204" pitchFamily="34" charset="0"/>
              </a:rPr>
              <a:t>)</a:t>
            </a:r>
          </a:p>
          <a:p>
            <a:pPr marL="914400" lvl="2" indent="0">
              <a:buNone/>
            </a:pPr>
            <a:r>
              <a:rPr lang="en-US" sz="2200" dirty="0">
                <a:solidFill>
                  <a:schemeClr val="bg1"/>
                </a:solidFill>
                <a:latin typeface="Calibri Light" panose="020F0302020204030204" pitchFamily="34" charset="0"/>
                <a:cs typeface="Calibri Light" panose="020F0302020204030204" pitchFamily="34" charset="0"/>
                <a:sym typeface="Wingdings" pitchFamily="2" charset="2"/>
              </a:rPr>
              <a:t> </a:t>
            </a:r>
            <a:r>
              <a:rPr lang="en-US" sz="2200" dirty="0">
                <a:solidFill>
                  <a:schemeClr val="bg1"/>
                </a:solidFill>
                <a:latin typeface="Calibri Light" panose="020F0302020204030204" pitchFamily="34" charset="0"/>
                <a:cs typeface="Calibri Light" panose="020F0302020204030204" pitchFamily="34" charset="0"/>
              </a:rPr>
              <a:t>very similar to an Italian /v/</a:t>
            </a:r>
          </a:p>
          <a:p>
            <a:pPr lvl="1">
              <a:buFontTx/>
              <a:buChar char="-"/>
            </a:pPr>
            <a:r>
              <a:rPr lang="en-US" sz="2200" dirty="0">
                <a:solidFill>
                  <a:schemeClr val="bg1"/>
                </a:solidFill>
                <a:latin typeface="Calibri Light" panose="020F0302020204030204" pitchFamily="34" charset="0"/>
                <a:cs typeface="Calibri Light" panose="020F0302020204030204" pitchFamily="34" charset="0"/>
              </a:rPr>
              <a:t>and one unvoiced (</a:t>
            </a:r>
            <a:r>
              <a:rPr lang="el-GR" sz="2200" dirty="0">
                <a:solidFill>
                  <a:schemeClr val="bg1"/>
                </a:solidFill>
                <a:latin typeface="Calibri Light" panose="020F0302020204030204" pitchFamily="34" charset="0"/>
                <a:cs typeface="Calibri Light" panose="020F0302020204030204" pitchFamily="34" charset="0"/>
              </a:rPr>
              <a:t>θ</a:t>
            </a:r>
            <a:r>
              <a:rPr lang="en-US" sz="2200" dirty="0">
                <a:solidFill>
                  <a:schemeClr val="bg1"/>
                </a:solidFill>
                <a:latin typeface="Calibri Light" panose="020F0302020204030204" pitchFamily="34" charset="0"/>
                <a:cs typeface="Calibri Light" panose="020F0302020204030204" pitchFamily="34" charset="0"/>
              </a:rPr>
              <a:t>)</a:t>
            </a:r>
            <a:r>
              <a:rPr lang="en-IT" sz="2200" dirty="0">
                <a:solidFill>
                  <a:schemeClr val="bg1"/>
                </a:solidFill>
                <a:latin typeface="Calibri Light" panose="020F0302020204030204" pitchFamily="34" charset="0"/>
                <a:cs typeface="Calibri Light" panose="020F0302020204030204" pitchFamily="34" charset="0"/>
              </a:rPr>
              <a:t> </a:t>
            </a:r>
          </a:p>
          <a:p>
            <a:pPr marL="914400" lvl="2" indent="0">
              <a:buNone/>
            </a:pPr>
            <a:r>
              <a:rPr lang="en-US" sz="2200" dirty="0">
                <a:solidFill>
                  <a:schemeClr val="bg1"/>
                </a:solidFill>
                <a:latin typeface="Calibri Light" panose="020F0302020204030204" pitchFamily="34" charset="0"/>
                <a:cs typeface="Calibri Light" panose="020F0302020204030204" pitchFamily="34" charset="0"/>
                <a:sym typeface="Wingdings" pitchFamily="2" charset="2"/>
              </a:rPr>
              <a:t> </a:t>
            </a:r>
            <a:r>
              <a:rPr lang="en-US" sz="2200" dirty="0">
                <a:solidFill>
                  <a:schemeClr val="bg1"/>
                </a:solidFill>
                <a:latin typeface="Calibri Light" panose="020F0302020204030204" pitchFamily="34" charset="0"/>
                <a:cs typeface="Calibri Light" panose="020F0302020204030204" pitchFamily="34" charset="0"/>
              </a:rPr>
              <a:t>very similar to an Italian /f/</a:t>
            </a:r>
          </a:p>
          <a:p>
            <a:pPr marL="457200" lvl="1" indent="0">
              <a:buNone/>
            </a:pPr>
            <a:endParaRPr lang="en-US" sz="1800" dirty="0">
              <a:solidFill>
                <a:schemeClr val="bg1"/>
              </a:solidFill>
              <a:latin typeface="Calibri Light" panose="020F0302020204030204" pitchFamily="34" charset="0"/>
              <a:cs typeface="Calibri Light" panose="020F0302020204030204" pitchFamily="34" charset="0"/>
            </a:endParaRPr>
          </a:p>
          <a:p>
            <a:r>
              <a:rPr lang="en-US" sz="2200" dirty="0">
                <a:solidFill>
                  <a:schemeClr val="bg1"/>
                </a:solidFill>
                <a:latin typeface="Calibri Light" panose="020F0302020204030204" pitchFamily="34" charset="0"/>
                <a:cs typeface="Calibri Light" panose="020F0302020204030204" pitchFamily="34" charset="0"/>
              </a:rPr>
              <a:t>These sounds are very similar, the difference between the pronunciation of these sounds is that when pronouncing the unvoiced </a:t>
            </a:r>
            <a:r>
              <a:rPr lang="en-US" sz="2200" dirty="0" err="1">
                <a:solidFill>
                  <a:schemeClr val="bg1"/>
                </a:solidFill>
                <a:latin typeface="Calibri Light" panose="020F0302020204030204" pitchFamily="34" charset="0"/>
                <a:cs typeface="Calibri Light" panose="020F0302020204030204" pitchFamily="34" charset="0"/>
              </a:rPr>
              <a:t>th</a:t>
            </a:r>
            <a:r>
              <a:rPr lang="en-US" sz="2200" dirty="0">
                <a:solidFill>
                  <a:schemeClr val="bg1"/>
                </a:solidFill>
                <a:latin typeface="Calibri Light" panose="020F0302020204030204" pitchFamily="34" charset="0"/>
                <a:cs typeface="Calibri Light" panose="020F0302020204030204" pitchFamily="34" charset="0"/>
              </a:rPr>
              <a:t> the tongue touches the back of the top front teeth at the beginning of the sound and is pulled back into the mouth at the end of the sound.</a:t>
            </a:r>
          </a:p>
          <a:p>
            <a:r>
              <a:rPr lang="en-US" sz="2200" dirty="0">
                <a:solidFill>
                  <a:schemeClr val="bg1"/>
                </a:solidFill>
                <a:latin typeface="Calibri Light" panose="020F0302020204030204" pitchFamily="34" charset="0"/>
                <a:cs typeface="Calibri Light" panose="020F0302020204030204" pitchFamily="34" charset="0"/>
              </a:rPr>
              <a:t>In the voiced </a:t>
            </a:r>
            <a:r>
              <a:rPr lang="en-US" sz="2200" dirty="0" err="1">
                <a:solidFill>
                  <a:schemeClr val="bg1"/>
                </a:solidFill>
                <a:latin typeface="Calibri Light" panose="020F0302020204030204" pitchFamily="34" charset="0"/>
                <a:cs typeface="Calibri Light" panose="020F0302020204030204" pitchFamily="34" charset="0"/>
              </a:rPr>
              <a:t>th</a:t>
            </a:r>
            <a:r>
              <a:rPr lang="en-US" sz="2200" dirty="0">
                <a:solidFill>
                  <a:schemeClr val="bg1"/>
                </a:solidFill>
                <a:latin typeface="Calibri Light" panose="020F0302020204030204" pitchFamily="34" charset="0"/>
                <a:cs typeface="Calibri Light" panose="020F0302020204030204" pitchFamily="34" charset="0"/>
              </a:rPr>
              <a:t> sound, the tongue is extended a little beyond the teeth at the beginning of the sound and then pulled back into the mouth.</a:t>
            </a:r>
          </a:p>
        </p:txBody>
      </p:sp>
      <p:sp>
        <p:nvSpPr>
          <p:cNvPr id="4" name="Right Brace 3"/>
          <p:cNvSpPr/>
          <p:nvPr/>
        </p:nvSpPr>
        <p:spPr>
          <a:xfrm>
            <a:off x="5943600" y="1752600"/>
            <a:ext cx="76200" cy="1600200"/>
          </a:xfrm>
          <a:prstGeom prst="rightBrace">
            <a:avLst/>
          </a:prstGeom>
          <a:noFill/>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chemeClr val="bg1"/>
              </a:solidFill>
            </a:endParaRPr>
          </a:p>
        </p:txBody>
      </p:sp>
      <p:sp>
        <p:nvSpPr>
          <p:cNvPr id="5" name="Slide Number Placeholder 4">
            <a:extLst>
              <a:ext uri="{FF2B5EF4-FFF2-40B4-BE49-F238E27FC236}">
                <a16:creationId xmlns:a16="http://schemas.microsoft.com/office/drawing/2014/main" id="{8A4C8119-943C-9840-90FA-DC6D6BBF8389}"/>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12</a:t>
            </a:fld>
            <a:endParaRPr lang="en-US" dirty="0">
              <a:solidFill>
                <a:schemeClr val="bg1"/>
              </a:solidFill>
              <a:latin typeface="Chalkduster" panose="03050602040202020205" pitchFamily="66" charset="77"/>
            </a:endParaRPr>
          </a:p>
        </p:txBody>
      </p:sp>
      <p:sp>
        <p:nvSpPr>
          <p:cNvPr id="6" name="TextBox 5">
            <a:extLst>
              <a:ext uri="{FF2B5EF4-FFF2-40B4-BE49-F238E27FC236}">
                <a16:creationId xmlns:a16="http://schemas.microsoft.com/office/drawing/2014/main" id="{47E701B2-E86C-FB18-757A-831C8C4688D0}"/>
              </a:ext>
            </a:extLst>
          </p:cNvPr>
          <p:cNvSpPr txBox="1"/>
          <p:nvPr/>
        </p:nvSpPr>
        <p:spPr>
          <a:xfrm>
            <a:off x="6440648" y="1952535"/>
            <a:ext cx="2379824" cy="1200329"/>
          </a:xfrm>
          <a:prstGeom prst="rect">
            <a:avLst/>
          </a:prstGeom>
          <a:noFill/>
        </p:spPr>
        <p:txBody>
          <a:bodyPr wrap="square" rtlCol="0">
            <a:spAutoFit/>
          </a:bodyPr>
          <a:lstStyle/>
          <a:p>
            <a:pPr algn="ct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both pronounced with the tip of your tongue touching your upper teeth</a:t>
            </a:r>
            <a:endParaRPr lang="en-IT"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1" nodeType="clickEffect">
                                  <p:stCondLst>
                                    <p:cond delay="100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1" nodeType="withEffect">
                                  <p:stCondLst>
                                    <p:cond delay="100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1" nodeType="withEffect">
                                  <p:stCondLst>
                                    <p:cond delay="100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100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1+#ppt_w/2"/>
                                          </p:val>
                                        </p:tav>
                                        <p:tav tm="100000">
                                          <p:val>
                                            <p:strVal val="#ppt_x"/>
                                          </p:val>
                                        </p:tav>
                                      </p:tavLst>
                                    </p:anim>
                                    <p:anim calcmode="lin" valueType="num">
                                      <p:cBhvr additive="base">
                                        <p:cTn id="36"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accel="50000" decel="50000" fill="hold" grpId="1" nodeType="clickEffect">
                                  <p:stCondLst>
                                    <p:cond delay="100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accel="50000" decel="50000" fill="hold" grpId="1" nodeType="clickEffect">
                                  <p:stCondLst>
                                    <p:cond delay="100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1" uiExpand="1" build="p"/>
      <p:bldP spid="4"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l"/>
            <a:r>
              <a:rPr lang="en-US" dirty="0">
                <a:solidFill>
                  <a:schemeClr val="bg1"/>
                </a:solidFill>
                <a:latin typeface="Chalkduster" panose="03050602040202020205" pitchFamily="66" charset="77"/>
                <a:cs typeface="Calibri Light" panose="020F0302020204030204" pitchFamily="34" charset="0"/>
              </a:rPr>
              <a:t>Let’s practice:</a:t>
            </a:r>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sz="2200" dirty="0">
                <a:solidFill>
                  <a:schemeClr val="bg1"/>
                </a:solidFill>
                <a:latin typeface="Calibri Light" panose="020F0302020204030204" pitchFamily="34" charset="0"/>
                <a:cs typeface="Calibri Light" panose="020F0302020204030204" pitchFamily="34" charset="0"/>
              </a:rPr>
              <a:t>The </a:t>
            </a:r>
            <a:r>
              <a:rPr lang="en-US" sz="2200" u="sng" dirty="0">
                <a:solidFill>
                  <a:schemeClr val="bg1"/>
                </a:solidFill>
                <a:latin typeface="Calibri Light" panose="020F0302020204030204" pitchFamily="34" charset="0"/>
                <a:cs typeface="Calibri Light" panose="020F0302020204030204" pitchFamily="34" charset="0"/>
              </a:rPr>
              <a:t>voiceless</a:t>
            </a:r>
            <a:r>
              <a:rPr lang="en-US" sz="2200" dirty="0">
                <a:solidFill>
                  <a:schemeClr val="bg1"/>
                </a:solidFill>
                <a:latin typeface="Calibri Light" panose="020F0302020204030204" pitchFamily="34" charset="0"/>
                <a:cs typeface="Calibri Light" panose="020F0302020204030204" pitchFamily="34" charset="0"/>
              </a:rPr>
              <a:t> sound</a:t>
            </a:r>
          </a:p>
          <a:p>
            <a:pPr lvl="1"/>
            <a:r>
              <a:rPr lang="en-US" sz="2200" dirty="0">
                <a:solidFill>
                  <a:schemeClr val="bg1"/>
                </a:solidFill>
                <a:latin typeface="Calibri Light" panose="020F0302020204030204" pitchFamily="34" charset="0"/>
                <a:cs typeface="Calibri Light" panose="020F0302020204030204" pitchFamily="34" charset="0"/>
              </a:rPr>
              <a:t>think	[</a:t>
            </a:r>
            <a:r>
              <a:rPr lang="en-US" sz="2200" dirty="0" err="1">
                <a:solidFill>
                  <a:schemeClr val="bg1"/>
                </a:solidFill>
                <a:latin typeface="Calibri Light" panose="020F0302020204030204" pitchFamily="34" charset="0"/>
                <a:cs typeface="Calibri Light" panose="020F0302020204030204" pitchFamily="34" charset="0"/>
              </a:rPr>
              <a:t>θɪŋk</a:t>
            </a:r>
            <a:r>
              <a:rPr lang="en-US" sz="2200" dirty="0">
                <a:solidFill>
                  <a:schemeClr val="bg1"/>
                </a:solidFill>
                <a:latin typeface="Calibri Light" panose="020F0302020204030204" pitchFamily="34" charset="0"/>
                <a:cs typeface="Calibri Light" panose="020F0302020204030204" pitchFamily="34" charset="0"/>
              </a:rPr>
              <a:t>]			something		[</a:t>
            </a:r>
            <a:r>
              <a:rPr lang="en-US" sz="2200" dirty="0" err="1">
                <a:solidFill>
                  <a:schemeClr val="bg1"/>
                </a:solidFill>
                <a:latin typeface="Calibri Light" panose="020F0302020204030204" pitchFamily="34" charset="0"/>
                <a:cs typeface="Calibri Light" panose="020F0302020204030204" pitchFamily="34" charset="0"/>
              </a:rPr>
              <a:t>ˈsʌmθɪŋ</a:t>
            </a:r>
            <a:r>
              <a:rPr lang="en-US" sz="2200" dirty="0">
                <a:solidFill>
                  <a:schemeClr val="bg1"/>
                </a:solidFill>
                <a:latin typeface="Calibri Light" panose="020F0302020204030204" pitchFamily="34" charset="0"/>
                <a:cs typeface="Calibri Light" panose="020F0302020204030204" pitchFamily="34" charset="0"/>
              </a:rPr>
              <a:t>]***</a:t>
            </a:r>
          </a:p>
          <a:p>
            <a:pPr lvl="1"/>
            <a:r>
              <a:rPr lang="en-US" sz="2200" dirty="0">
                <a:solidFill>
                  <a:schemeClr val="bg1"/>
                </a:solidFill>
                <a:latin typeface="Calibri Light" panose="020F0302020204030204" pitchFamily="34" charset="0"/>
                <a:cs typeface="Calibri Light" panose="020F0302020204030204" pitchFamily="34" charset="0"/>
              </a:rPr>
              <a:t>thin	[</a:t>
            </a:r>
            <a:r>
              <a:rPr lang="en-US" sz="2200" dirty="0" err="1">
                <a:solidFill>
                  <a:schemeClr val="bg1"/>
                </a:solidFill>
                <a:latin typeface="Calibri Light" panose="020F0302020204030204" pitchFamily="34" charset="0"/>
                <a:cs typeface="Calibri Light" panose="020F0302020204030204" pitchFamily="34" charset="0"/>
              </a:rPr>
              <a:t>θɪn</a:t>
            </a:r>
            <a:r>
              <a:rPr lang="en-US" sz="2200" dirty="0">
                <a:solidFill>
                  <a:schemeClr val="bg1"/>
                </a:solidFill>
                <a:latin typeface="Calibri Light" panose="020F0302020204030204" pitchFamily="34" charset="0"/>
                <a:cs typeface="Calibri Light" panose="020F0302020204030204" pitchFamily="34" charset="0"/>
              </a:rPr>
              <a:t>]			arithmetic		[</a:t>
            </a:r>
            <a:r>
              <a:rPr lang="en-US" sz="2200" dirty="0" err="1">
                <a:solidFill>
                  <a:schemeClr val="bg1"/>
                </a:solidFill>
                <a:latin typeface="Calibri Light" panose="020F0302020204030204" pitchFamily="34" charset="0"/>
                <a:cs typeface="Calibri Light" panose="020F0302020204030204" pitchFamily="34" charset="0"/>
              </a:rPr>
              <a:t>əˈrɪθmətɪk</a:t>
            </a:r>
            <a:r>
              <a:rPr lang="en-US" sz="2200" dirty="0">
                <a:solidFill>
                  <a:schemeClr val="bg1"/>
                </a:solidFill>
                <a:latin typeface="Calibri Light" panose="020F0302020204030204" pitchFamily="34" charset="0"/>
                <a:cs typeface="Calibri Light" panose="020F0302020204030204" pitchFamily="34" charset="0"/>
              </a:rPr>
              <a:t>]</a:t>
            </a:r>
          </a:p>
          <a:p>
            <a:pPr lvl="1"/>
            <a:r>
              <a:rPr lang="en-US" sz="2200" dirty="0">
                <a:solidFill>
                  <a:schemeClr val="bg1"/>
                </a:solidFill>
                <a:latin typeface="Calibri Light" panose="020F0302020204030204" pitchFamily="34" charset="0"/>
                <a:cs typeface="Calibri Light" panose="020F0302020204030204" pitchFamily="34" charset="0"/>
              </a:rPr>
              <a:t>math	[</a:t>
            </a:r>
            <a:r>
              <a:rPr lang="en-US" sz="2200" dirty="0" err="1">
                <a:solidFill>
                  <a:schemeClr val="bg1"/>
                </a:solidFill>
                <a:latin typeface="Calibri Light" panose="020F0302020204030204" pitchFamily="34" charset="0"/>
                <a:cs typeface="Calibri Light" panose="020F0302020204030204" pitchFamily="34" charset="0"/>
              </a:rPr>
              <a:t>mæθ</a:t>
            </a:r>
            <a:r>
              <a:rPr lang="en-US" sz="2200" dirty="0">
                <a:solidFill>
                  <a:schemeClr val="bg1"/>
                </a:solidFill>
                <a:latin typeface="Calibri Light" panose="020F0302020204030204" pitchFamily="34" charset="0"/>
                <a:cs typeface="Calibri Light" panose="020F0302020204030204" pitchFamily="34" charset="0"/>
              </a:rPr>
              <a:t>]			thank			[</a:t>
            </a:r>
            <a:r>
              <a:rPr lang="en-US" sz="2200" dirty="0" err="1">
                <a:solidFill>
                  <a:schemeClr val="bg1"/>
                </a:solidFill>
                <a:latin typeface="Calibri Light" panose="020F0302020204030204" pitchFamily="34" charset="0"/>
                <a:cs typeface="Calibri Light" panose="020F0302020204030204" pitchFamily="34" charset="0"/>
              </a:rPr>
              <a:t>θæŋk</a:t>
            </a:r>
            <a:r>
              <a:rPr lang="en-US" sz="2200" dirty="0">
                <a:solidFill>
                  <a:schemeClr val="bg1"/>
                </a:solidFill>
                <a:latin typeface="Calibri Light" panose="020F0302020204030204" pitchFamily="34" charset="0"/>
                <a:cs typeface="Calibri Light" panose="020F0302020204030204" pitchFamily="34" charset="0"/>
              </a:rPr>
              <a:t>]</a:t>
            </a:r>
          </a:p>
          <a:p>
            <a:endParaRPr lang="en-US" sz="2200" dirty="0">
              <a:solidFill>
                <a:schemeClr val="bg1"/>
              </a:solidFill>
              <a:latin typeface="Calibri Light" panose="020F0302020204030204" pitchFamily="34" charset="0"/>
              <a:cs typeface="Calibri Light" panose="020F0302020204030204" pitchFamily="34" charset="0"/>
            </a:endParaRPr>
          </a:p>
          <a:p>
            <a:pPr marL="457200" indent="-457200">
              <a:buFont typeface="+mj-lt"/>
              <a:buAutoNum type="arabicPeriod"/>
            </a:pPr>
            <a:r>
              <a:rPr lang="en-US" sz="2200" dirty="0">
                <a:solidFill>
                  <a:schemeClr val="bg1"/>
                </a:solidFill>
                <a:latin typeface="Calibri Light" panose="020F0302020204030204" pitchFamily="34" charset="0"/>
                <a:cs typeface="Calibri Light" panose="020F0302020204030204" pitchFamily="34" charset="0"/>
              </a:rPr>
              <a:t>A thousand and three theories thought nothing of health. </a:t>
            </a:r>
          </a:p>
          <a:p>
            <a:pPr marL="457200" indent="-457200">
              <a:buFont typeface="+mj-lt"/>
              <a:buAutoNum type="arabicPeriod"/>
            </a:pPr>
            <a:r>
              <a:rPr lang="en-US" sz="2200" dirty="0">
                <a:solidFill>
                  <a:schemeClr val="bg1"/>
                </a:solidFill>
                <a:latin typeface="Calibri Light" panose="020F0302020204030204" pitchFamily="34" charset="0"/>
                <a:cs typeface="Calibri Light" panose="020F0302020204030204" pitchFamily="34" charset="0"/>
              </a:rPr>
              <a:t>Timothy threw teeth, thimbles, and thongs through the hearth.   </a:t>
            </a:r>
          </a:p>
          <a:p>
            <a:pPr marL="457200" indent="-457200">
              <a:buFont typeface="+mj-lt"/>
              <a:buAutoNum type="arabicPeriod"/>
            </a:pPr>
            <a:r>
              <a:rPr lang="en-US" sz="2200" dirty="0">
                <a:solidFill>
                  <a:schemeClr val="bg1"/>
                </a:solidFill>
                <a:latin typeface="Calibri Light" panose="020F0302020204030204" pitchFamily="34" charset="0"/>
                <a:cs typeface="Calibri Light" panose="020F0302020204030204" pitchFamily="34" charset="0"/>
              </a:rPr>
              <a:t>Math and theology are worth thinking about to be wealthy and healthy.</a:t>
            </a:r>
          </a:p>
          <a:p>
            <a:pPr marL="457200" indent="-457200">
              <a:buFont typeface="+mj-lt"/>
              <a:buAutoNum type="arabicPeriod"/>
            </a:pPr>
            <a:r>
              <a:rPr lang="en-US" sz="2162" dirty="0">
                <a:solidFill>
                  <a:schemeClr val="bg1"/>
                </a:solidFill>
                <a:latin typeface="Calibri Light" panose="020F0302020204030204" pitchFamily="34" charset="0"/>
                <a:cs typeface="Calibri Light" panose="020F0302020204030204" pitchFamily="34" charset="0"/>
              </a:rPr>
              <a:t>He thanked the wealthy author on Thursday for the third time.</a:t>
            </a:r>
          </a:p>
          <a:p>
            <a:pPr marL="457200" indent="-457200">
              <a:buFont typeface="+mj-lt"/>
              <a:buAutoNum type="arabicPeriod"/>
            </a:pPr>
            <a:r>
              <a:rPr lang="en-US" sz="2162" dirty="0">
                <a:solidFill>
                  <a:schemeClr val="bg1"/>
                </a:solidFill>
                <a:latin typeface="Calibri Light" panose="020F0302020204030204" pitchFamily="34" charset="0"/>
                <a:cs typeface="Calibri Light" panose="020F0302020204030204" pitchFamily="34" charset="0"/>
              </a:rPr>
              <a:t>The athlete ran three thousand meters to the north.</a:t>
            </a:r>
          </a:p>
          <a:p>
            <a:pPr marL="457200" indent="-457200">
              <a:buFont typeface="+mj-lt"/>
              <a:buAutoNum type="arabicPeriod"/>
            </a:pPr>
            <a:r>
              <a:rPr lang="en-US" sz="2162" dirty="0">
                <a:solidFill>
                  <a:schemeClr val="bg1"/>
                </a:solidFill>
                <a:latin typeface="Calibri Light" panose="020F0302020204030204" pitchFamily="34" charset="0"/>
                <a:cs typeface="Calibri Light" panose="020F0302020204030204" pitchFamily="34" charset="0"/>
              </a:rPr>
              <a:t>It is a myth that when you are thirty-three you have lost your youth</a:t>
            </a:r>
          </a:p>
          <a:p>
            <a:pPr marL="457200" indent="-457200">
              <a:buFont typeface="+mj-lt"/>
              <a:buAutoNum type="arabicPeriod"/>
            </a:pPr>
            <a:r>
              <a:rPr lang="en-US" sz="2162" dirty="0">
                <a:solidFill>
                  <a:schemeClr val="bg1"/>
                </a:solidFill>
                <a:latin typeface="Calibri Light" panose="020F0302020204030204" pitchFamily="34" charset="0"/>
                <a:cs typeface="Calibri Light" panose="020F0302020204030204" pitchFamily="34" charset="0"/>
              </a:rPr>
              <a:t>There is nothing worthwhile in a thunderstorm.</a:t>
            </a:r>
          </a:p>
          <a:p>
            <a:pPr marL="457200" indent="-457200">
              <a:buFont typeface="+mj-lt"/>
              <a:buAutoNum type="arabicPeriod"/>
            </a:pPr>
            <a:r>
              <a:rPr lang="en-US" sz="2162" dirty="0">
                <a:solidFill>
                  <a:schemeClr val="bg1"/>
                </a:solidFill>
                <a:latin typeface="Calibri Light" panose="020F0302020204030204" pitchFamily="34" charset="0"/>
                <a:cs typeface="Calibri Light" panose="020F0302020204030204" pitchFamily="34" charset="0"/>
              </a:rPr>
              <a:t>I think the thin thief ran north with the cloth underneath his arm.</a:t>
            </a:r>
          </a:p>
          <a:p>
            <a:pPr marL="457200" indent="-457200">
              <a:buFont typeface="+mj-lt"/>
              <a:buAutoNum type="arabicPeriod"/>
            </a:pPr>
            <a:endParaRPr lang="en-US" sz="2200" dirty="0">
              <a:solidFill>
                <a:schemeClr val="bg1"/>
              </a:solidFill>
              <a:latin typeface="Calibri Light" panose="020F0302020204030204" pitchFamily="34" charset="0"/>
              <a:cs typeface="Calibri Light" panose="020F0302020204030204" pitchFamily="34" charset="0"/>
            </a:endParaRPr>
          </a:p>
          <a:p>
            <a:pPr marL="457200" indent="-457200">
              <a:buNone/>
            </a:pPr>
            <a:r>
              <a:rPr lang="en-US" sz="2200" dirty="0">
                <a:solidFill>
                  <a:schemeClr val="bg1"/>
                </a:solidFill>
                <a:latin typeface="Calibri Light" panose="020F0302020204030204" pitchFamily="34" charset="0"/>
                <a:cs typeface="Calibri Light" panose="020F0302020204030204" pitchFamily="34" charset="0"/>
              </a:rPr>
              <a:t>*** NB: final “</a:t>
            </a:r>
            <a:r>
              <a:rPr lang="en-US" sz="2200" dirty="0" err="1">
                <a:solidFill>
                  <a:schemeClr val="bg1"/>
                </a:solidFill>
                <a:latin typeface="Calibri Light" panose="020F0302020204030204" pitchFamily="34" charset="0"/>
                <a:cs typeface="Calibri Light" panose="020F0302020204030204" pitchFamily="34" charset="0"/>
              </a:rPr>
              <a:t>ng</a:t>
            </a:r>
            <a:r>
              <a:rPr lang="en-US" sz="2200" dirty="0">
                <a:solidFill>
                  <a:schemeClr val="bg1"/>
                </a:solidFill>
                <a:latin typeface="Calibri Light" panose="020F0302020204030204" pitchFamily="34" charset="0"/>
                <a:cs typeface="Calibri Light" panose="020F0302020204030204" pitchFamily="34" charset="0"/>
              </a:rPr>
              <a:t>” </a:t>
            </a:r>
            <a:r>
              <a:rPr lang="en-US" sz="2200" dirty="0" err="1">
                <a:solidFill>
                  <a:schemeClr val="bg1"/>
                </a:solidFill>
                <a:latin typeface="Calibri Light" panose="020F0302020204030204" pitchFamily="34" charset="0"/>
                <a:cs typeface="Calibri Light" panose="020F0302020204030204" pitchFamily="34" charset="0"/>
                <a:sym typeface="Wingdings"/>
              </a:rPr>
              <a:t></a:t>
            </a:r>
            <a:r>
              <a:rPr lang="en-US" sz="2200" dirty="0">
                <a:solidFill>
                  <a:schemeClr val="bg1"/>
                </a:solidFill>
                <a:latin typeface="Calibri Light" panose="020F0302020204030204" pitchFamily="34" charset="0"/>
                <a:cs typeface="Calibri Light" panose="020F0302020204030204" pitchFamily="34" charset="0"/>
                <a:sym typeface="Wingdings"/>
              </a:rPr>
              <a:t> “</a:t>
            </a:r>
            <a:r>
              <a:rPr lang="en-US" sz="2200" dirty="0" err="1">
                <a:solidFill>
                  <a:schemeClr val="bg1"/>
                </a:solidFill>
                <a:latin typeface="Calibri Light" panose="020F0302020204030204" pitchFamily="34" charset="0"/>
                <a:cs typeface="Calibri Light" panose="020F0302020204030204" pitchFamily="34" charset="0"/>
                <a:sym typeface="Wingdings"/>
              </a:rPr>
              <a:t>g</a:t>
            </a:r>
            <a:r>
              <a:rPr lang="en-US" sz="2200" dirty="0">
                <a:solidFill>
                  <a:schemeClr val="bg1"/>
                </a:solidFill>
                <a:latin typeface="Calibri Light" panose="020F0302020204030204" pitchFamily="34" charset="0"/>
                <a:cs typeface="Calibri Light" panose="020F0302020204030204" pitchFamily="34" charset="0"/>
                <a:sym typeface="Wingdings"/>
              </a:rPr>
              <a:t>” is NOT pronounced!</a:t>
            </a:r>
            <a:r>
              <a:rPr lang="en-US" sz="2200" dirty="0">
                <a:solidFill>
                  <a:schemeClr val="bg1"/>
                </a:solidFill>
                <a:latin typeface="Calibri Light" panose="020F0302020204030204" pitchFamily="34" charset="0"/>
                <a:cs typeface="Calibri Light" panose="020F0302020204030204" pitchFamily="34" charset="0"/>
              </a:rPr>
              <a:t> </a:t>
            </a:r>
          </a:p>
          <a:p>
            <a:pPr marL="457200" indent="-457200">
              <a:buFont typeface="+mj-lt"/>
              <a:buAutoNum type="arabicPeriod"/>
            </a:pPr>
            <a:endParaRPr lang="en-US" sz="22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E273F0AE-7801-3A4F-89D1-CC852D3C288E}"/>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13</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4" end="14"/>
                                            </p:txEl>
                                          </p:spTgt>
                                        </p:tgtEl>
                                        <p:attrNameLst>
                                          <p:attrName>style.visibility</p:attrName>
                                        </p:attrNameLst>
                                      </p:cBhvr>
                                      <p:to>
                                        <p:strVal val="visible"/>
                                      </p:to>
                                    </p:set>
                                    <p:animEffect transition="in" filter="fade">
                                      <p:cBhvr>
                                        <p:cTn id="23" dur="1000"/>
                                        <p:tgtEl>
                                          <p:spTgt spid="3">
                                            <p:txEl>
                                              <p:pRg st="14" end="14"/>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fade">
                                      <p:cBhvr>
                                        <p:cTn id="48" dur="1000"/>
                                        <p:tgtEl>
                                          <p:spTgt spid="3">
                                            <p:txEl>
                                              <p:pRg st="8" end="8"/>
                                            </p:txEl>
                                          </p:spTgt>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1000"/>
                                        <p:tgtEl>
                                          <p:spTgt spid="3">
                                            <p:txEl>
                                              <p:pRg st="9" end="9"/>
                                            </p:txEl>
                                          </p:spTgt>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1000"/>
                                        <p:tgtEl>
                                          <p:spTgt spid="3">
                                            <p:txEl>
                                              <p:pRg st="10" end="10"/>
                                            </p:txEl>
                                          </p:spTgt>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3">
                                            <p:txEl>
                                              <p:pRg st="11" end="11"/>
                                            </p:txEl>
                                          </p:spTgt>
                                        </p:tgtEl>
                                        <p:attrNameLst>
                                          <p:attrName>style.visibility</p:attrName>
                                        </p:attrNameLst>
                                      </p:cBhvr>
                                      <p:to>
                                        <p:strVal val="visible"/>
                                      </p:to>
                                    </p:set>
                                    <p:animEffect transition="in" filter="fade">
                                      <p:cBhvr>
                                        <p:cTn id="60" dur="1000"/>
                                        <p:tgtEl>
                                          <p:spTgt spid="3">
                                            <p:txEl>
                                              <p:pRg st="11" end="11"/>
                                            </p:txEl>
                                          </p:spTgt>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3">
                                            <p:txEl>
                                              <p:pRg st="12" end="12"/>
                                            </p:txEl>
                                          </p:spTgt>
                                        </p:tgtEl>
                                        <p:attrNameLst>
                                          <p:attrName>style.visibility</p:attrName>
                                        </p:attrNameLst>
                                      </p:cBhvr>
                                      <p:to>
                                        <p:strVal val="visible"/>
                                      </p:to>
                                    </p:set>
                                    <p:animEffect transition="in" filter="fade">
                                      <p:cBhvr>
                                        <p:cTn id="64" dur="1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74641"/>
            <a:ext cx="8229600" cy="6278563"/>
          </a:xfrm>
        </p:spPr>
        <p:txBody>
          <a:bodyPr>
            <a:normAutofit/>
          </a:bodyPr>
          <a:lstStyle/>
          <a:p>
            <a:pPr marL="457200" indent="-457200">
              <a:spcBef>
                <a:spcPts val="0"/>
              </a:spcBef>
              <a:buNone/>
            </a:pPr>
            <a:endParaRPr lang="en-US" sz="2000" dirty="0">
              <a:solidFill>
                <a:schemeClr val="bg1"/>
              </a:solidFill>
              <a:latin typeface="Calibri Light" panose="020F0302020204030204" pitchFamily="34" charset="0"/>
              <a:cs typeface="Calibri Light" panose="020F0302020204030204" pitchFamily="34" charset="0"/>
            </a:endParaRPr>
          </a:p>
          <a:p>
            <a:pPr>
              <a:spcBef>
                <a:spcPts val="0"/>
              </a:spcBef>
            </a:pPr>
            <a:r>
              <a:rPr lang="en-US" sz="2000" dirty="0">
                <a:solidFill>
                  <a:schemeClr val="bg1"/>
                </a:solidFill>
                <a:latin typeface="Calibri Light" panose="020F0302020204030204" pitchFamily="34" charset="0"/>
                <a:cs typeface="Calibri Light" panose="020F0302020204030204" pitchFamily="34" charset="0"/>
              </a:rPr>
              <a:t>The </a:t>
            </a:r>
            <a:r>
              <a:rPr lang="en-US" sz="2000" u="sng" dirty="0">
                <a:solidFill>
                  <a:schemeClr val="bg1"/>
                </a:solidFill>
                <a:latin typeface="Calibri Light" panose="020F0302020204030204" pitchFamily="34" charset="0"/>
                <a:cs typeface="Calibri Light" panose="020F0302020204030204" pitchFamily="34" charset="0"/>
              </a:rPr>
              <a:t>voiced</a:t>
            </a:r>
            <a:r>
              <a:rPr lang="en-US" sz="2000" dirty="0">
                <a:solidFill>
                  <a:schemeClr val="bg1"/>
                </a:solidFill>
                <a:latin typeface="Calibri Light" panose="020F0302020204030204" pitchFamily="34" charset="0"/>
                <a:cs typeface="Calibri Light" panose="020F0302020204030204" pitchFamily="34" charset="0"/>
              </a:rPr>
              <a:t> sound         </a:t>
            </a:r>
          </a:p>
          <a:p>
            <a:pPr lvl="1">
              <a:spcBef>
                <a:spcPts val="0"/>
              </a:spcBef>
            </a:pPr>
            <a:r>
              <a:rPr lang="en-US" sz="2000" dirty="0">
                <a:solidFill>
                  <a:schemeClr val="bg1"/>
                </a:solidFill>
                <a:latin typeface="Calibri Light" panose="020F0302020204030204" pitchFamily="34" charset="0"/>
                <a:cs typeface="Calibri Light" panose="020F0302020204030204" pitchFamily="34" charset="0"/>
              </a:rPr>
              <a:t>then		[</a:t>
            </a:r>
            <a:r>
              <a:rPr lang="en-US" sz="2000" dirty="0" err="1">
                <a:solidFill>
                  <a:schemeClr val="bg1"/>
                </a:solidFill>
                <a:latin typeface="Calibri Light" panose="020F0302020204030204" pitchFamily="34" charset="0"/>
                <a:cs typeface="Calibri Light" panose="020F0302020204030204" pitchFamily="34" charset="0"/>
              </a:rPr>
              <a:t>ðɛn</a:t>
            </a:r>
            <a:r>
              <a:rPr lang="en-US" sz="2000" dirty="0">
                <a:solidFill>
                  <a:schemeClr val="bg1"/>
                </a:solidFill>
                <a:latin typeface="Calibri Light" panose="020F0302020204030204" pitchFamily="34" charset="0"/>
                <a:cs typeface="Calibri Light" panose="020F0302020204030204" pitchFamily="34" charset="0"/>
              </a:rPr>
              <a:t>]  			that		[</a:t>
            </a:r>
            <a:r>
              <a:rPr lang="en-US" sz="2000" dirty="0" err="1">
                <a:solidFill>
                  <a:schemeClr val="bg1"/>
                </a:solidFill>
                <a:latin typeface="Calibri Light" panose="020F0302020204030204" pitchFamily="34" charset="0"/>
                <a:cs typeface="Calibri Light" panose="020F0302020204030204" pitchFamily="34" charset="0"/>
              </a:rPr>
              <a:t>ðæt</a:t>
            </a:r>
            <a:r>
              <a:rPr lang="en-US" sz="2000" dirty="0">
                <a:solidFill>
                  <a:schemeClr val="bg1"/>
                </a:solidFill>
                <a:latin typeface="Calibri Light" panose="020F0302020204030204" pitchFamily="34" charset="0"/>
                <a:cs typeface="Calibri Light" panose="020F0302020204030204" pitchFamily="34" charset="0"/>
              </a:rPr>
              <a:t> (unstressed) </a:t>
            </a:r>
            <a:r>
              <a:rPr lang="en-US" sz="2000" dirty="0" err="1">
                <a:solidFill>
                  <a:schemeClr val="bg1"/>
                </a:solidFill>
                <a:latin typeface="Calibri Light" panose="020F0302020204030204" pitchFamily="34" charset="0"/>
                <a:cs typeface="Calibri Light" panose="020F0302020204030204" pitchFamily="34" charset="0"/>
              </a:rPr>
              <a:t>ðət</a:t>
            </a:r>
            <a:r>
              <a:rPr lang="en-US" sz="2000" dirty="0">
                <a:solidFill>
                  <a:schemeClr val="bg1"/>
                </a:solidFill>
                <a:latin typeface="Calibri Light" panose="020F0302020204030204" pitchFamily="34" charset="0"/>
                <a:cs typeface="Calibri Light" panose="020F0302020204030204" pitchFamily="34" charset="0"/>
              </a:rPr>
              <a:t>]</a:t>
            </a:r>
          </a:p>
          <a:p>
            <a:pPr lvl="1">
              <a:spcBef>
                <a:spcPts val="0"/>
              </a:spcBef>
            </a:pPr>
            <a:r>
              <a:rPr lang="en-US" sz="2000" dirty="0">
                <a:solidFill>
                  <a:schemeClr val="bg1"/>
                </a:solidFill>
                <a:latin typeface="Calibri Light" panose="020F0302020204030204" pitchFamily="34" charset="0"/>
                <a:cs typeface="Calibri Light" panose="020F0302020204030204" pitchFamily="34" charset="0"/>
              </a:rPr>
              <a:t>though	[</a:t>
            </a:r>
            <a:r>
              <a:rPr lang="en-US" sz="2000" dirty="0" err="1">
                <a:solidFill>
                  <a:schemeClr val="bg1"/>
                </a:solidFill>
                <a:latin typeface="Calibri Light" panose="020F0302020204030204" pitchFamily="34" charset="0"/>
                <a:cs typeface="Calibri Light" panose="020F0302020204030204" pitchFamily="34" charset="0"/>
              </a:rPr>
              <a:t>ðəʊ</a:t>
            </a:r>
            <a:r>
              <a:rPr lang="en-US" sz="2000" dirty="0">
                <a:solidFill>
                  <a:schemeClr val="bg1"/>
                </a:solidFill>
                <a:latin typeface="Calibri Light" panose="020F0302020204030204" pitchFamily="34" charset="0"/>
                <a:cs typeface="Calibri Light" panose="020F0302020204030204" pitchFamily="34" charset="0"/>
              </a:rPr>
              <a:t>]			them	[</a:t>
            </a:r>
            <a:r>
              <a:rPr lang="en-US" sz="2000" dirty="0" err="1">
                <a:solidFill>
                  <a:schemeClr val="bg1"/>
                </a:solidFill>
                <a:latin typeface="Calibri Light" panose="020F0302020204030204" pitchFamily="34" charset="0"/>
                <a:cs typeface="Calibri Light" panose="020F0302020204030204" pitchFamily="34" charset="0"/>
              </a:rPr>
              <a:t>ðɛm</a:t>
            </a:r>
            <a:r>
              <a:rPr lang="en-US" sz="2000" dirty="0">
                <a:solidFill>
                  <a:schemeClr val="bg1"/>
                </a:solidFill>
                <a:latin typeface="Calibri Light" panose="020F0302020204030204" pitchFamily="34" charset="0"/>
                <a:cs typeface="Calibri Light" panose="020F0302020204030204" pitchFamily="34" charset="0"/>
              </a:rPr>
              <a:t> (unstressed) </a:t>
            </a:r>
            <a:r>
              <a:rPr lang="en-US" sz="2000" dirty="0" err="1">
                <a:solidFill>
                  <a:schemeClr val="bg1"/>
                </a:solidFill>
                <a:latin typeface="Calibri Light" panose="020F0302020204030204" pitchFamily="34" charset="0"/>
                <a:cs typeface="Calibri Light" panose="020F0302020204030204" pitchFamily="34" charset="0"/>
              </a:rPr>
              <a:t>ðəm</a:t>
            </a:r>
            <a:r>
              <a:rPr lang="en-US" sz="2000" dirty="0">
                <a:solidFill>
                  <a:schemeClr val="bg1"/>
                </a:solidFill>
                <a:latin typeface="Calibri Light" panose="020F0302020204030204" pitchFamily="34" charset="0"/>
                <a:cs typeface="Calibri Light" panose="020F0302020204030204" pitchFamily="34" charset="0"/>
              </a:rPr>
              <a:t>] </a:t>
            </a:r>
          </a:p>
          <a:p>
            <a:pPr lvl="1">
              <a:spcBef>
                <a:spcPts val="0"/>
              </a:spcBef>
            </a:pPr>
            <a:r>
              <a:rPr lang="en-US" sz="2000" dirty="0">
                <a:solidFill>
                  <a:schemeClr val="bg1"/>
                </a:solidFill>
                <a:latin typeface="Calibri Light" panose="020F0302020204030204" pitchFamily="34" charset="0"/>
                <a:cs typeface="Calibri Light" panose="020F0302020204030204" pitchFamily="34" charset="0"/>
              </a:rPr>
              <a:t>Rather	[</a:t>
            </a:r>
            <a:r>
              <a:rPr lang="en-US" sz="2000" dirty="0" err="1">
                <a:solidFill>
                  <a:schemeClr val="bg1"/>
                </a:solidFill>
                <a:latin typeface="Calibri Light" panose="020F0302020204030204" pitchFamily="34" charset="0"/>
                <a:cs typeface="Calibri Light" panose="020F0302020204030204" pitchFamily="34" charset="0"/>
              </a:rPr>
              <a:t>ˈrɑːðə</a:t>
            </a:r>
            <a:r>
              <a:rPr lang="en-US" sz="2000" dirty="0">
                <a:solidFill>
                  <a:schemeClr val="bg1"/>
                </a:solidFill>
                <a:latin typeface="Calibri Light" panose="020F0302020204030204" pitchFamily="34" charset="0"/>
                <a:cs typeface="Calibri Light" panose="020F0302020204030204" pitchFamily="34" charset="0"/>
              </a:rPr>
              <a:t>] 			algorithm [</a:t>
            </a:r>
            <a:r>
              <a:rPr lang="en-US" sz="2000" dirty="0" err="1">
                <a:solidFill>
                  <a:schemeClr val="bg1"/>
                </a:solidFill>
                <a:latin typeface="Calibri Light" panose="020F0302020204030204" pitchFamily="34" charset="0"/>
                <a:cs typeface="Calibri Light" panose="020F0302020204030204" pitchFamily="34" charset="0"/>
              </a:rPr>
              <a:t>ˈælgəˌrɪðəm</a:t>
            </a:r>
            <a:r>
              <a:rPr lang="en-US" sz="2000" dirty="0">
                <a:solidFill>
                  <a:schemeClr val="bg1"/>
                </a:solidFill>
                <a:latin typeface="Calibri Light" panose="020F0302020204030204" pitchFamily="34" charset="0"/>
                <a:cs typeface="Calibri Light" panose="020F0302020204030204" pitchFamily="34" charset="0"/>
              </a:rPr>
              <a:t>]</a:t>
            </a:r>
          </a:p>
          <a:p>
            <a:pPr>
              <a:spcBef>
                <a:spcPts val="0"/>
              </a:spcBef>
            </a:pPr>
            <a:endParaRPr lang="en-US" sz="2000" dirty="0">
              <a:solidFill>
                <a:schemeClr val="bg1"/>
              </a:solidFill>
              <a:latin typeface="Calibri Light" panose="020F0302020204030204" pitchFamily="34" charset="0"/>
              <a:cs typeface="Calibri Light" panose="020F0302020204030204" pitchFamily="34" charset="0"/>
            </a:endParaRP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Another father withered in the hot weather.</a:t>
            </a: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That brother's mother and father smooth lathered leather.</a:t>
            </a: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Beth and Ruth gathered another zither and some heather for their mothers.</a:t>
            </a: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Their mother was gathering the clothes together.</a:t>
            </a: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They’ve had a lot of bother with the weather.</a:t>
            </a: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They’d rather gather those berries with their mother.</a:t>
            </a: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There’s their brother, together with their father.</a:t>
            </a:r>
          </a:p>
          <a:p>
            <a:pPr marL="457200" indent="-457200">
              <a:spcBef>
                <a:spcPts val="0"/>
              </a:spcBef>
              <a:buFont typeface="+mj-lt"/>
              <a:buAutoNum type="arabicPeriod"/>
            </a:pPr>
            <a:r>
              <a:rPr lang="en-US" sz="2000" dirty="0">
                <a:solidFill>
                  <a:schemeClr val="bg1"/>
                </a:solidFill>
                <a:latin typeface="Calibri Light" panose="020F0302020204030204" pitchFamily="34" charset="0"/>
                <a:cs typeface="Calibri Light" panose="020F0302020204030204" pitchFamily="34" charset="0"/>
              </a:rPr>
              <a:t>Therefore they’d rather go together.</a:t>
            </a:r>
          </a:p>
          <a:p>
            <a:pPr marL="457200" indent="-457200">
              <a:spcBef>
                <a:spcPts val="0"/>
              </a:spcBef>
              <a:buNone/>
            </a:pPr>
            <a:endParaRPr lang="en-US" sz="2000" dirty="0">
              <a:solidFill>
                <a:schemeClr val="bg1"/>
              </a:solidFill>
              <a:latin typeface="Calibri Light" panose="020F0302020204030204" pitchFamily="34" charset="0"/>
              <a:cs typeface="Calibri Light" panose="020F0302020204030204" pitchFamily="34" charset="0"/>
            </a:endParaRPr>
          </a:p>
          <a:p>
            <a:pPr marL="457200" indent="-457200">
              <a:spcBef>
                <a:spcPts val="0"/>
              </a:spcBef>
            </a:pPr>
            <a:r>
              <a:rPr lang="en-US" sz="2000" dirty="0">
                <a:solidFill>
                  <a:schemeClr val="bg1"/>
                </a:solidFill>
                <a:latin typeface="Calibri Light" panose="020F0302020204030204" pitchFamily="34" charset="0"/>
                <a:cs typeface="Calibri Light" panose="020F0302020204030204" pitchFamily="34" charset="0"/>
              </a:rPr>
              <a:t>The</a:t>
            </a:r>
          </a:p>
          <a:p>
            <a:pPr marL="857250" lvl="1" indent="-457200">
              <a:spcBef>
                <a:spcPts val="0"/>
              </a:spcBef>
            </a:pPr>
            <a:r>
              <a:rPr lang="en-US" sz="2000" dirty="0">
                <a:solidFill>
                  <a:schemeClr val="bg1"/>
                </a:solidFill>
                <a:latin typeface="Calibri Light" panose="020F0302020204030204" pitchFamily="34" charset="0"/>
                <a:cs typeface="Calibri Light" panose="020F0302020204030204" pitchFamily="34" charset="0"/>
              </a:rPr>
              <a:t>stressed /</a:t>
            </a:r>
            <a:r>
              <a:rPr lang="en-US" sz="2000" dirty="0" err="1">
                <a:solidFill>
                  <a:schemeClr val="bg1"/>
                </a:solidFill>
                <a:latin typeface="Calibri Light" panose="020F0302020204030204" pitchFamily="34" charset="0"/>
                <a:cs typeface="Calibri Light" panose="020F0302020204030204" pitchFamily="34" charset="0"/>
              </a:rPr>
              <a:t>ði</a:t>
            </a:r>
            <a:r>
              <a:rPr lang="en-US" sz="2000" dirty="0">
                <a:solidFill>
                  <a:schemeClr val="bg1"/>
                </a:solidFill>
                <a:latin typeface="Calibri Light" panose="020F0302020204030204" pitchFamily="34" charset="0"/>
                <a:cs typeface="Calibri Light" panose="020F0302020204030204" pitchFamily="34" charset="0"/>
              </a:rPr>
              <a:t>/; </a:t>
            </a:r>
          </a:p>
          <a:p>
            <a:pPr marL="857250" lvl="1" indent="-457200">
              <a:spcBef>
                <a:spcPts val="0"/>
              </a:spcBef>
            </a:pPr>
            <a:r>
              <a:rPr lang="en-US" sz="2000" dirty="0">
                <a:solidFill>
                  <a:schemeClr val="bg1"/>
                </a:solidFill>
                <a:latin typeface="Calibri Light" panose="020F0302020204030204" pitchFamily="34" charset="0"/>
                <a:cs typeface="Calibri Light" panose="020F0302020204030204" pitchFamily="34" charset="0"/>
              </a:rPr>
              <a:t>unstressed before a consonant /</a:t>
            </a:r>
            <a:r>
              <a:rPr lang="en-US" sz="2000" dirty="0" err="1">
                <a:solidFill>
                  <a:schemeClr val="bg1"/>
                </a:solidFill>
                <a:latin typeface="Calibri Light" panose="020F0302020204030204" pitchFamily="34" charset="0"/>
                <a:cs typeface="Calibri Light" panose="020F0302020204030204" pitchFamily="34" charset="0"/>
              </a:rPr>
              <a:t>ðə</a:t>
            </a:r>
            <a:r>
              <a:rPr lang="en-US" sz="2000" dirty="0">
                <a:solidFill>
                  <a:schemeClr val="bg1"/>
                </a:solidFill>
                <a:latin typeface="Calibri Light" panose="020F0302020204030204" pitchFamily="34" charset="0"/>
                <a:cs typeface="Calibri Light" panose="020F0302020204030204" pitchFamily="34" charset="0"/>
              </a:rPr>
              <a:t>/, </a:t>
            </a:r>
          </a:p>
          <a:p>
            <a:pPr marL="857250" lvl="1" indent="-457200">
              <a:spcBef>
                <a:spcPts val="0"/>
              </a:spcBef>
            </a:pPr>
            <a:r>
              <a:rPr lang="en-US" sz="2000" dirty="0">
                <a:solidFill>
                  <a:schemeClr val="bg1"/>
                </a:solidFill>
                <a:latin typeface="Calibri Light" panose="020F0302020204030204" pitchFamily="34" charset="0"/>
                <a:cs typeface="Calibri Light" panose="020F0302020204030204" pitchFamily="34" charset="0"/>
              </a:rPr>
              <a:t>unstressed before a vowel /</a:t>
            </a:r>
            <a:r>
              <a:rPr lang="en-US" sz="2000" dirty="0" err="1">
                <a:solidFill>
                  <a:schemeClr val="bg1"/>
                </a:solidFill>
                <a:latin typeface="Calibri Light" panose="020F0302020204030204" pitchFamily="34" charset="0"/>
                <a:cs typeface="Calibri Light" panose="020F0302020204030204" pitchFamily="34" charset="0"/>
              </a:rPr>
              <a:t>ði</a:t>
            </a:r>
            <a:r>
              <a:rPr lang="en-US" sz="2000" dirty="0">
                <a:solidFill>
                  <a:schemeClr val="bg1"/>
                </a:solidFill>
                <a:latin typeface="Calibri Light" panose="020F0302020204030204" pitchFamily="34" charset="0"/>
                <a:cs typeface="Calibri Light" panose="020F0302020204030204" pitchFamily="34" charset="0"/>
              </a:rPr>
              <a:t>/</a:t>
            </a:r>
          </a:p>
          <a:p>
            <a:pPr>
              <a:spcBef>
                <a:spcPts val="0"/>
              </a:spcBef>
            </a:pPr>
            <a:endParaRPr lang="en-US" sz="2000" dirty="0">
              <a:solidFill>
                <a:schemeClr val="bg1"/>
              </a:solidFill>
              <a:latin typeface="Calibri Light" panose="020F0302020204030204" pitchFamily="34" charset="0"/>
              <a:cs typeface="Calibri Light" panose="020F0302020204030204" pitchFamily="34" charset="0"/>
            </a:endParaRPr>
          </a:p>
        </p:txBody>
      </p:sp>
      <p:sp>
        <p:nvSpPr>
          <p:cNvPr id="2" name="Slide Number Placeholder 1">
            <a:extLst>
              <a:ext uri="{FF2B5EF4-FFF2-40B4-BE49-F238E27FC236}">
                <a16:creationId xmlns:a16="http://schemas.microsoft.com/office/drawing/2014/main" id="{2371B5E1-3C9D-DC4C-83DF-A2388E91FCAE}"/>
              </a:ext>
            </a:extLst>
          </p:cNvPr>
          <p:cNvSpPr>
            <a:spLocks noGrp="1"/>
          </p:cNvSpPr>
          <p:nvPr>
            <p:ph type="sldNum" sz="quarter" idx="12"/>
          </p:nvPr>
        </p:nvSpPr>
        <p:spPr/>
        <p:txBody>
          <a:bodyPr/>
          <a:lstStyle/>
          <a:p>
            <a:fld id="{475851F4-AA50-8247-9519-9946A9DEC1E3}"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1000"/>
                                        <p:tgtEl>
                                          <p:spTgt spid="3">
                                            <p:txEl>
                                              <p:pRg st="7" end="7"/>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fade">
                                      <p:cBhvr>
                                        <p:cTn id="39" dur="1000"/>
                                        <p:tgtEl>
                                          <p:spTgt spid="3">
                                            <p:txEl>
                                              <p:pRg st="9" end="9"/>
                                            </p:txEl>
                                          </p:spTgt>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1000"/>
                                        <p:tgtEl>
                                          <p:spTgt spid="3">
                                            <p:txEl>
                                              <p:pRg st="10" end="1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fade">
                                      <p:cBhvr>
                                        <p:cTn id="47" dur="1000"/>
                                        <p:tgtEl>
                                          <p:spTgt spid="3">
                                            <p:txEl>
                                              <p:pRg st="11" end="11"/>
                                            </p:txEl>
                                          </p:spTgt>
                                        </p:tgtEl>
                                      </p:cBhvr>
                                    </p:animEffect>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fade">
                                      <p:cBhvr>
                                        <p:cTn id="51" dur="1000"/>
                                        <p:tgtEl>
                                          <p:spTgt spid="3">
                                            <p:txEl>
                                              <p:pRg st="12" end="12"/>
                                            </p:txEl>
                                          </p:spTgt>
                                        </p:tgtEl>
                                      </p:cBhvr>
                                    </p:animEffect>
                                  </p:childTnLst>
                                </p:cTn>
                              </p:par>
                            </p:childTnLst>
                          </p:cTn>
                        </p:par>
                        <p:par>
                          <p:cTn id="52" fill="hold">
                            <p:stCondLst>
                              <p:cond delay="7000"/>
                            </p:stCondLst>
                            <p:childTnLst>
                              <p:par>
                                <p:cTn id="53" presetID="10" presetClass="entr" presetSubtype="0" fill="hold" grpId="0" nodeType="after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Effect transition="in" filter="fade">
                                      <p:cBhvr>
                                        <p:cTn id="55" dur="1000"/>
                                        <p:tgtEl>
                                          <p:spTgt spid="3">
                                            <p:txEl>
                                              <p:pRg st="13" end="13"/>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
                                            <p:txEl>
                                              <p:pRg st="15" end="15"/>
                                            </p:txEl>
                                          </p:spTgt>
                                        </p:tgtEl>
                                        <p:attrNameLst>
                                          <p:attrName>style.visibility</p:attrName>
                                        </p:attrNameLst>
                                      </p:cBhvr>
                                      <p:to>
                                        <p:strVal val="visible"/>
                                      </p:to>
                                    </p:set>
                                    <p:animEffect transition="in" filter="fade">
                                      <p:cBhvr>
                                        <p:cTn id="60" dur="1000"/>
                                        <p:tgtEl>
                                          <p:spTgt spid="3">
                                            <p:txEl>
                                              <p:pRg st="15" end="15"/>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
                                            <p:txEl>
                                              <p:pRg st="16" end="16"/>
                                            </p:txEl>
                                          </p:spTgt>
                                        </p:tgtEl>
                                        <p:attrNameLst>
                                          <p:attrName>style.visibility</p:attrName>
                                        </p:attrNameLst>
                                      </p:cBhvr>
                                      <p:to>
                                        <p:strVal val="visible"/>
                                      </p:to>
                                    </p:set>
                                    <p:animEffect transition="in" filter="fade">
                                      <p:cBhvr>
                                        <p:cTn id="65" dur="1000"/>
                                        <p:tgtEl>
                                          <p:spTgt spid="3">
                                            <p:txEl>
                                              <p:pRg st="16" end="1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
                                            <p:txEl>
                                              <p:pRg st="17" end="17"/>
                                            </p:txEl>
                                          </p:spTgt>
                                        </p:tgtEl>
                                        <p:attrNameLst>
                                          <p:attrName>style.visibility</p:attrName>
                                        </p:attrNameLst>
                                      </p:cBhvr>
                                      <p:to>
                                        <p:strVal val="visible"/>
                                      </p:to>
                                    </p:set>
                                    <p:animEffect transition="in" filter="fade">
                                      <p:cBhvr>
                                        <p:cTn id="70" dur="1000"/>
                                        <p:tgtEl>
                                          <p:spTgt spid="3">
                                            <p:txEl>
                                              <p:pRg st="17" end="17"/>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3">
                                            <p:txEl>
                                              <p:pRg st="18" end="18"/>
                                            </p:txEl>
                                          </p:spTgt>
                                        </p:tgtEl>
                                        <p:attrNameLst>
                                          <p:attrName>style.visibility</p:attrName>
                                        </p:attrNameLst>
                                      </p:cBhvr>
                                      <p:to>
                                        <p:strVal val="visible"/>
                                      </p:to>
                                    </p:set>
                                    <p:animEffect transition="in" filter="fade">
                                      <p:cBhvr>
                                        <p:cTn id="75" dur="10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solidFill>
                  <a:schemeClr val="bg1"/>
                </a:solidFill>
                <a:latin typeface="Chalkduster" panose="03050602040202020205" pitchFamily="66" charset="77"/>
              </a:rPr>
              <a:t>Pronunciation TH</a:t>
            </a:r>
            <a:br>
              <a:rPr lang="en-US" sz="4000" dirty="0">
                <a:solidFill>
                  <a:schemeClr val="bg1"/>
                </a:solidFill>
                <a:latin typeface="Chalkduster" panose="03050602040202020205" pitchFamily="66" charset="77"/>
              </a:rPr>
            </a:br>
            <a:r>
              <a:rPr lang="en-US" sz="4000" dirty="0">
                <a:solidFill>
                  <a:schemeClr val="bg1"/>
                </a:solidFill>
                <a:latin typeface="Chalkduster" panose="03050602040202020205" pitchFamily="66" charset="77"/>
              </a:rPr>
              <a:t>Mixed Voiced &amp; unvoiced</a:t>
            </a:r>
          </a:p>
        </p:txBody>
      </p:sp>
      <p:sp>
        <p:nvSpPr>
          <p:cNvPr id="3" name="Content Placeholder 2"/>
          <p:cNvSpPr>
            <a:spLocks noGrp="1"/>
          </p:cNvSpPr>
          <p:nvPr>
            <p:ph idx="1"/>
          </p:nvPr>
        </p:nvSpPr>
        <p:spPr/>
        <p:txBody>
          <a:bodyPr>
            <a:normAutofit/>
          </a:bodyPr>
          <a:lstStyle/>
          <a:p>
            <a:endParaRPr lang="en-US" sz="2000" dirty="0">
              <a:solidFill>
                <a:schemeClr val="bg1"/>
              </a:solidFill>
              <a:latin typeface="Calibri Light" panose="020F0302020204030204" pitchFamily="34" charset="0"/>
              <a:cs typeface="Calibri Light" panose="020F0302020204030204" pitchFamily="34" charset="0"/>
            </a:endParaRPr>
          </a:p>
          <a:p>
            <a:endParaRPr lang="en-US" sz="2000" dirty="0">
              <a:solidFill>
                <a:schemeClr val="bg1"/>
              </a:solidFill>
              <a:latin typeface="Calibri Light" panose="020F0302020204030204" pitchFamily="34" charset="0"/>
              <a:cs typeface="Calibri Light" panose="020F0302020204030204" pitchFamily="34" charset="0"/>
            </a:endParaRPr>
          </a:p>
          <a:p>
            <a:endParaRPr lang="en-US" sz="2000" dirty="0">
              <a:solidFill>
                <a:schemeClr val="bg1"/>
              </a:solidFill>
              <a:latin typeface="Calibri Light" panose="020F0302020204030204" pitchFamily="34" charset="0"/>
              <a:cs typeface="Calibri Light" panose="020F0302020204030204" pitchFamily="34" charset="0"/>
            </a:endParaRPr>
          </a:p>
          <a:p>
            <a:r>
              <a:rPr lang="en-US" sz="2000" dirty="0">
                <a:solidFill>
                  <a:schemeClr val="bg1"/>
                </a:solidFill>
                <a:latin typeface="Calibri Light" panose="020F0302020204030204" pitchFamily="34" charset="0"/>
                <a:cs typeface="Calibri Light" panose="020F0302020204030204" pitchFamily="34" charset="0"/>
              </a:rPr>
              <a:t>There’s the wealthy author whose brother has toothache.</a:t>
            </a:r>
          </a:p>
          <a:p>
            <a:r>
              <a:rPr lang="en-US" sz="2000" dirty="0">
                <a:solidFill>
                  <a:schemeClr val="bg1"/>
                </a:solidFill>
                <a:latin typeface="Calibri Light" panose="020F0302020204030204" pitchFamily="34" charset="0"/>
                <a:cs typeface="Calibri Light" panose="020F0302020204030204" pitchFamily="34" charset="0"/>
              </a:rPr>
              <a:t>The weather from the north on Thursdays is soothing.</a:t>
            </a:r>
          </a:p>
          <a:p>
            <a:r>
              <a:rPr lang="en-US" sz="2000" dirty="0">
                <a:solidFill>
                  <a:schemeClr val="bg1"/>
                </a:solidFill>
                <a:latin typeface="Calibri Light" panose="020F0302020204030204" pitchFamily="34" charset="0"/>
                <a:cs typeface="Calibri Light" panose="020F0302020204030204" pitchFamily="34" charset="0"/>
              </a:rPr>
              <a:t>They have nothing other than each other, the weather, and their youth.</a:t>
            </a:r>
          </a:p>
          <a:p>
            <a:r>
              <a:rPr lang="en-US" sz="2000" dirty="0">
                <a:solidFill>
                  <a:schemeClr val="bg1"/>
                </a:solidFill>
                <a:latin typeface="Calibri Light" panose="020F0302020204030204" pitchFamily="34" charset="0"/>
                <a:cs typeface="Calibri Light" panose="020F0302020204030204" pitchFamily="34" charset="0"/>
              </a:rPr>
              <a:t>Those thirty-eight thieves were brothers.</a:t>
            </a:r>
          </a:p>
          <a:p>
            <a:r>
              <a:rPr lang="en-US" sz="2000" dirty="0">
                <a:solidFill>
                  <a:schemeClr val="bg1"/>
                </a:solidFill>
                <a:latin typeface="Calibri Light" panose="020F0302020204030204" pitchFamily="34" charset="0"/>
                <a:cs typeface="Calibri Light" panose="020F0302020204030204" pitchFamily="34" charset="0"/>
              </a:rPr>
              <a:t>They’d rather have a bath with their clothing on.</a:t>
            </a:r>
          </a:p>
        </p:txBody>
      </p:sp>
      <p:sp>
        <p:nvSpPr>
          <p:cNvPr id="4" name="Slide Number Placeholder 3">
            <a:extLst>
              <a:ext uri="{FF2B5EF4-FFF2-40B4-BE49-F238E27FC236}">
                <a16:creationId xmlns:a16="http://schemas.microsoft.com/office/drawing/2014/main" id="{8FA5748D-3C2C-8941-9F36-E5C3B669C026}"/>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15</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1000"/>
                                        <p:tgtEl>
                                          <p:spTgt spid="3">
                                            <p:txEl>
                                              <p:pRg st="6" end="6"/>
                                            </p:txEl>
                                          </p:spTgt>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bg1"/>
                </a:solidFill>
                <a:latin typeface="Chalkduster" panose="03050602040202020205" pitchFamily="66" charset="77"/>
                <a:cs typeface="Arial Narrow"/>
              </a:rPr>
              <a:t>Introduction to Linking</a:t>
            </a:r>
          </a:p>
        </p:txBody>
      </p:sp>
      <p:sp>
        <p:nvSpPr>
          <p:cNvPr id="3" name="Content Placeholder 2"/>
          <p:cNvSpPr>
            <a:spLocks noGrp="1"/>
          </p:cNvSpPr>
          <p:nvPr>
            <p:ph idx="1"/>
          </p:nvPr>
        </p:nvSpPr>
        <p:spPr/>
        <p:txBody>
          <a:bodyPr>
            <a:normAutofit/>
          </a:bodyPr>
          <a:lstStyle/>
          <a:p>
            <a:pPr>
              <a:buNone/>
            </a:pPr>
            <a:r>
              <a:rPr lang="en-US" sz="2200" dirty="0">
                <a:solidFill>
                  <a:schemeClr val="bg1"/>
                </a:solidFill>
                <a:latin typeface="Calibri Light" panose="020F0302020204030204" pitchFamily="34" charset="0"/>
                <a:cs typeface="Calibri Light" panose="020F0302020204030204" pitchFamily="34" charset="0"/>
              </a:rPr>
              <a:t>At its simplest, linking is the merging of multiple words together until they sound as if they are only one word. Native speakers of English all do this naturally. Linking is an advanced topic for non-native speakers, but learning to correctly link words can result in significantly more fluid and fluent sounding English speech. Failing to link words naturally results in spoken English which may have awkward pauses, extra, unnecessary sounds, and which will sound very foreign to native speakers.</a:t>
            </a: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r>
              <a:rPr lang="en-US" sz="2200" dirty="0">
                <a:solidFill>
                  <a:schemeClr val="bg1"/>
                </a:solidFill>
                <a:latin typeface="Calibri Light" panose="020F0302020204030204" pitchFamily="34" charset="0"/>
                <a:cs typeface="Calibri Light" panose="020F0302020204030204" pitchFamily="34" charset="0"/>
              </a:rPr>
              <a:t>Techniques used for linking words depend on specific adjacent sounds where the words meet in the sentence.</a:t>
            </a:r>
          </a:p>
          <a:p>
            <a:pPr>
              <a:buNone/>
            </a:pPr>
            <a:endParaRPr lang="en-US" sz="22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24E1C88E-0F54-B14B-8917-74DDAF179DBE}"/>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16</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bg1"/>
                </a:solidFill>
                <a:latin typeface="Chalkduster" panose="03050602040202020205" pitchFamily="66" charset="77"/>
                <a:cs typeface="Arial Narrow"/>
              </a:rPr>
              <a:t>Sounds link</a:t>
            </a:r>
          </a:p>
        </p:txBody>
      </p:sp>
      <p:sp>
        <p:nvSpPr>
          <p:cNvPr id="3" name="Content Placeholder 2"/>
          <p:cNvSpPr>
            <a:spLocks noGrp="1"/>
          </p:cNvSpPr>
          <p:nvPr>
            <p:ph idx="1"/>
          </p:nvPr>
        </p:nvSpPr>
        <p:spPr>
          <a:xfrm>
            <a:off x="457200" y="1417638"/>
            <a:ext cx="8229600" cy="5211762"/>
          </a:xfrm>
        </p:spPr>
        <p:txBody>
          <a:bodyPr>
            <a:normAutofit/>
          </a:bodyPr>
          <a:lstStyle/>
          <a:p>
            <a:r>
              <a:rPr lang="en-US" sz="2400" dirty="0">
                <a:solidFill>
                  <a:schemeClr val="bg1"/>
                </a:solidFill>
                <a:latin typeface="Calibri Light" panose="020F0302020204030204" pitchFamily="34" charset="0"/>
                <a:cs typeface="Calibri Light" panose="020F0302020204030204" pitchFamily="34" charset="0"/>
              </a:rPr>
              <a:t>Linking is a way of joining the pronunciation of two words so that they are easy to say and flow together smoothly. In English there are different ways that this happens.</a:t>
            </a:r>
          </a:p>
          <a:p>
            <a:pPr>
              <a:buNone/>
            </a:pPr>
            <a:r>
              <a:rPr lang="en-US" sz="2400" dirty="0">
                <a:solidFill>
                  <a:schemeClr val="bg1"/>
                </a:solidFill>
                <a:latin typeface="Calibri Light" panose="020F0302020204030204" pitchFamily="34" charset="0"/>
                <a:cs typeface="Calibri Light" panose="020F0302020204030204" pitchFamily="34" charset="0"/>
              </a:rPr>
              <a:t> </a:t>
            </a:r>
          </a:p>
          <a:p>
            <a:pPr>
              <a:buNone/>
            </a:pPr>
            <a:r>
              <a:rPr lang="en-US" sz="2400" dirty="0">
                <a:solidFill>
                  <a:schemeClr val="bg1"/>
                </a:solidFill>
                <a:latin typeface="Calibri Light" panose="020F0302020204030204" pitchFamily="34" charset="0"/>
                <a:cs typeface="Calibri Light" panose="020F0302020204030204" pitchFamily="34" charset="0"/>
              </a:rPr>
              <a:t>Consonant to vowel linking: when one word ends with a consonant sound and the next word begins with a vowel sound there is a smooth link between the two. In these examples the link is shown in red joining the linked words. These examples also show where the weak form schwa would be pronounced.</a:t>
            </a:r>
          </a:p>
          <a:p>
            <a:pPr>
              <a:buNone/>
            </a:pPr>
            <a:endParaRPr lang="en-US" sz="2400" dirty="0">
              <a:solidFill>
                <a:schemeClr val="bg1"/>
              </a:solidFill>
              <a:latin typeface="Calibri Light" panose="020F0302020204030204" pitchFamily="34" charset="0"/>
              <a:cs typeface="Calibri Light" panose="020F0302020204030204" pitchFamily="34" charset="0"/>
            </a:endParaRPr>
          </a:p>
          <a:p>
            <a:pPr>
              <a:buNone/>
            </a:pPr>
            <a:endParaRPr lang="en-US" sz="2400" dirty="0">
              <a:solidFill>
                <a:schemeClr val="bg1"/>
              </a:solidFill>
              <a:latin typeface="Calibri Light" panose="020F0302020204030204" pitchFamily="34" charset="0"/>
              <a:cs typeface="Calibri Light" panose="020F0302020204030204" pitchFamily="34" charset="0"/>
            </a:endParaRPr>
          </a:p>
          <a:p>
            <a:pPr>
              <a:buNone/>
            </a:pPr>
            <a:endParaRPr lang="en-US" sz="2400" dirty="0">
              <a:solidFill>
                <a:schemeClr val="bg1"/>
              </a:solidFill>
              <a:latin typeface="Calibri Light" panose="020F0302020204030204" pitchFamily="34" charset="0"/>
              <a:cs typeface="Calibri Light" panose="020F0302020204030204" pitchFamily="34" charset="0"/>
            </a:endParaRPr>
          </a:p>
          <a:p>
            <a:pPr>
              <a:buNone/>
            </a:pPr>
            <a:endParaRPr lang="en-US" sz="2400" dirty="0">
              <a:solidFill>
                <a:schemeClr val="bg1"/>
              </a:solidFill>
              <a:latin typeface="Calibri Light" panose="020F0302020204030204" pitchFamily="34" charset="0"/>
              <a:cs typeface="Calibri Light" panose="020F0302020204030204" pitchFamily="34" charset="0"/>
            </a:endParaRPr>
          </a:p>
          <a:p>
            <a:pPr>
              <a:buNone/>
            </a:pPr>
            <a:endParaRPr lang="en-US" sz="2400" dirty="0">
              <a:solidFill>
                <a:schemeClr val="bg1"/>
              </a:solidFill>
              <a:latin typeface="Calibri Light" panose="020F0302020204030204" pitchFamily="34" charset="0"/>
              <a:cs typeface="Calibri Light" panose="020F0302020204030204" pitchFamily="34" charset="0"/>
            </a:endParaRPr>
          </a:p>
          <a:p>
            <a:pPr>
              <a:buNone/>
            </a:pPr>
            <a:endParaRPr lang="en-US" sz="2400" dirty="0">
              <a:solidFill>
                <a:schemeClr val="bg1"/>
              </a:solidFill>
              <a:latin typeface="Calibri Light" panose="020F0302020204030204" pitchFamily="34" charset="0"/>
              <a:cs typeface="Calibri Light" panose="020F0302020204030204" pitchFamily="34" charset="0"/>
            </a:endParaRPr>
          </a:p>
          <a:p>
            <a:pPr>
              <a:buNone/>
            </a:pPr>
            <a:endParaRPr lang="en-US" sz="2400" dirty="0">
              <a:solidFill>
                <a:schemeClr val="bg1"/>
              </a:solidFill>
              <a:latin typeface="Calibri Light" panose="020F0302020204030204" pitchFamily="34" charset="0"/>
              <a:cs typeface="Calibri Light" panose="020F0302020204030204" pitchFamily="34" charset="0"/>
            </a:endParaRPr>
          </a:p>
          <a:p>
            <a:endParaRPr lang="en-US" sz="2400" dirty="0">
              <a:solidFill>
                <a:schemeClr val="bg1"/>
              </a:solidFill>
              <a:latin typeface="Calibri Light" panose="020F0302020204030204" pitchFamily="34" charset="0"/>
              <a:cs typeface="Calibri Light" panose="020F0302020204030204" pitchFamily="34" charset="0"/>
            </a:endParaRPr>
          </a:p>
        </p:txBody>
      </p:sp>
      <p:pic>
        <p:nvPicPr>
          <p:cNvPr id="4" name="Picture 3" descr="consonant-vowel link.gif"/>
          <p:cNvPicPr>
            <a:picLocks noChangeAspect="1"/>
          </p:cNvPicPr>
          <p:nvPr/>
        </p:nvPicPr>
        <p:blipFill>
          <a:blip r:embed="rId2"/>
          <a:stretch>
            <a:fillRect/>
          </a:stretch>
        </p:blipFill>
        <p:spPr>
          <a:xfrm>
            <a:off x="609605" y="5486400"/>
            <a:ext cx="8128615" cy="856800"/>
          </a:xfrm>
          <a:prstGeom prst="rect">
            <a:avLst/>
          </a:prstGeom>
        </p:spPr>
      </p:pic>
      <p:sp>
        <p:nvSpPr>
          <p:cNvPr id="5" name="Slide Number Placeholder 4">
            <a:extLst>
              <a:ext uri="{FF2B5EF4-FFF2-40B4-BE49-F238E27FC236}">
                <a16:creationId xmlns:a16="http://schemas.microsoft.com/office/drawing/2014/main" id="{B49669A9-1821-FC4E-B5C0-009A3162532C}"/>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17</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900" decel="100000" fill="hold"/>
                                        <p:tgtEl>
                                          <p:spTgt spid="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4"/>
            <a:ext cx="8229600" cy="5668963"/>
          </a:xfrm>
        </p:spPr>
        <p:txBody>
          <a:bodyPr>
            <a:noAutofit/>
          </a:bodyPr>
          <a:lstStyle/>
          <a:p>
            <a:pPr>
              <a:buNone/>
            </a:pPr>
            <a:r>
              <a:rPr lang="en-US" sz="2200" dirty="0">
                <a:solidFill>
                  <a:schemeClr val="bg1"/>
                </a:solidFill>
                <a:cs typeface="Calibri Light" panose="020F0302020204030204" pitchFamily="34" charset="0"/>
              </a:rPr>
              <a:t>Linking '</a:t>
            </a:r>
            <a:r>
              <a:rPr lang="en-US" sz="2200" dirty="0" err="1">
                <a:solidFill>
                  <a:schemeClr val="bg1"/>
                </a:solidFill>
                <a:cs typeface="Calibri Light" panose="020F0302020204030204" pitchFamily="34" charset="0"/>
              </a:rPr>
              <a:t>r</a:t>
            </a:r>
            <a:r>
              <a:rPr lang="en-US" sz="2200" dirty="0">
                <a:solidFill>
                  <a:schemeClr val="bg1"/>
                </a:solidFill>
                <a:cs typeface="Calibri Light" panose="020F0302020204030204" pitchFamily="34" charset="0"/>
              </a:rPr>
              <a:t>'</a:t>
            </a:r>
            <a:br>
              <a:rPr lang="en-US" sz="2200" dirty="0">
                <a:solidFill>
                  <a:schemeClr val="bg1"/>
                </a:solidFill>
                <a:cs typeface="Calibri Light" panose="020F0302020204030204" pitchFamily="34" charset="0"/>
              </a:rPr>
            </a:br>
            <a:r>
              <a:rPr lang="en-US" sz="2200" dirty="0">
                <a:solidFill>
                  <a:schemeClr val="bg1"/>
                </a:solidFill>
                <a:cs typeface="Calibri Light" panose="020F0302020204030204" pitchFamily="34" charset="0"/>
              </a:rPr>
              <a:t>In standard British English (RP) the letter '</a:t>
            </a:r>
            <a:r>
              <a:rPr lang="en-US" sz="2200" dirty="0" err="1">
                <a:solidFill>
                  <a:schemeClr val="bg1"/>
                </a:solidFill>
                <a:cs typeface="Calibri Light" panose="020F0302020204030204" pitchFamily="34" charset="0"/>
              </a:rPr>
              <a:t>r</a:t>
            </a:r>
            <a:r>
              <a:rPr lang="en-US" sz="2200" dirty="0">
                <a:solidFill>
                  <a:schemeClr val="bg1"/>
                </a:solidFill>
                <a:cs typeface="Calibri Light" panose="020F0302020204030204" pitchFamily="34" charset="0"/>
              </a:rPr>
              <a:t>' after a vowel sound at the end of word is often not pronounced. However, when the following word begins with a vowel the /</a:t>
            </a:r>
            <a:r>
              <a:rPr lang="en-US" sz="2200" dirty="0" err="1">
                <a:solidFill>
                  <a:schemeClr val="bg1"/>
                </a:solidFill>
                <a:cs typeface="Calibri Light" panose="020F0302020204030204" pitchFamily="34" charset="0"/>
              </a:rPr>
              <a:t>r</a:t>
            </a:r>
            <a:r>
              <a:rPr lang="en-US" sz="2200" dirty="0">
                <a:solidFill>
                  <a:schemeClr val="bg1"/>
                </a:solidFill>
                <a:cs typeface="Calibri Light" panose="020F0302020204030204" pitchFamily="34" charset="0"/>
              </a:rPr>
              <a:t>/ sound is pronounced to make a smooth link. </a:t>
            </a:r>
          </a:p>
          <a:p>
            <a:pPr lvl="1"/>
            <a:r>
              <a:rPr lang="en-US" sz="2200" dirty="0" err="1">
                <a:solidFill>
                  <a:schemeClr val="bg1"/>
                </a:solidFill>
                <a:cs typeface="Calibri Light" panose="020F0302020204030204" pitchFamily="34" charset="0"/>
              </a:rPr>
              <a:t>ca(r</a:t>
            </a:r>
            <a:r>
              <a:rPr lang="en-US" sz="2200" dirty="0">
                <a:solidFill>
                  <a:schemeClr val="bg1"/>
                </a:solidFill>
                <a:cs typeface="Calibri Light" panose="020F0302020204030204" pitchFamily="34" charset="0"/>
              </a:rPr>
              <a:t>) (no </a:t>
            </a:r>
            <a:r>
              <a:rPr lang="en-US" sz="2200" dirty="0" err="1">
                <a:solidFill>
                  <a:schemeClr val="bg1"/>
                </a:solidFill>
                <a:cs typeface="Calibri Light" panose="020F0302020204030204" pitchFamily="34" charset="0"/>
              </a:rPr>
              <a:t>r</a:t>
            </a:r>
            <a:r>
              <a:rPr lang="en-US" sz="2200" dirty="0">
                <a:solidFill>
                  <a:schemeClr val="bg1"/>
                </a:solidFill>
                <a:cs typeface="Calibri Light" panose="020F0302020204030204" pitchFamily="34" charset="0"/>
              </a:rPr>
              <a:t> in pronunciation)</a:t>
            </a:r>
          </a:p>
          <a:p>
            <a:pPr lvl="1"/>
            <a:r>
              <a:rPr lang="en-US" sz="2200" dirty="0">
                <a:solidFill>
                  <a:schemeClr val="bg1"/>
                </a:solidFill>
                <a:cs typeface="Calibri Light" panose="020F0302020204030204" pitchFamily="34" charset="0"/>
              </a:rPr>
              <a:t>The car is here (</a:t>
            </a:r>
            <a:r>
              <a:rPr lang="en-US" sz="2200" dirty="0" err="1">
                <a:solidFill>
                  <a:schemeClr val="bg1"/>
                </a:solidFill>
                <a:cs typeface="Calibri Light" panose="020F0302020204030204" pitchFamily="34" charset="0"/>
              </a:rPr>
              <a:t>r</a:t>
            </a:r>
            <a:r>
              <a:rPr lang="en-US" sz="2200" dirty="0">
                <a:solidFill>
                  <a:schemeClr val="bg1"/>
                </a:solidFill>
                <a:cs typeface="Calibri Light" panose="020F0302020204030204" pitchFamily="34" charset="0"/>
              </a:rPr>
              <a:t> is pronounced and links to the following word)</a:t>
            </a:r>
          </a:p>
          <a:p>
            <a:pPr lvl="1"/>
            <a:endParaRPr lang="en-US" sz="2200" dirty="0">
              <a:solidFill>
                <a:schemeClr val="bg1"/>
              </a:solidFill>
              <a:cs typeface="Calibri Light" panose="020F0302020204030204" pitchFamily="34" charset="0"/>
            </a:endParaRPr>
          </a:p>
          <a:p>
            <a:pPr>
              <a:buNone/>
            </a:pPr>
            <a:r>
              <a:rPr lang="en-US" sz="2200" b="1" dirty="0">
                <a:solidFill>
                  <a:schemeClr val="bg1"/>
                </a:solidFill>
                <a:cs typeface="Calibri Light" panose="020F0302020204030204" pitchFamily="34" charset="0"/>
              </a:rPr>
              <a:t>Sounds join together</a:t>
            </a:r>
            <a:r>
              <a:rPr lang="en-US" sz="2200" dirty="0">
                <a:solidFill>
                  <a:schemeClr val="bg1"/>
                </a:solidFill>
                <a:cs typeface="Calibri Light" panose="020F0302020204030204" pitchFamily="34" charset="0"/>
              </a:rPr>
              <a:t>: When a word ends in a consonant sound and the following word begins with the same consonant sound, we don't pronounce two sounds - both sounds are pronounced together as one. </a:t>
            </a:r>
          </a:p>
          <a:p>
            <a:pPr marL="914400" lvl="1" indent="-514350">
              <a:buNone/>
            </a:pPr>
            <a:r>
              <a:rPr lang="en-US" sz="2200" dirty="0">
                <a:solidFill>
                  <a:schemeClr val="bg1"/>
                </a:solidFill>
                <a:cs typeface="Calibri Light" panose="020F0302020204030204" pitchFamily="34" charset="0"/>
              </a:rPr>
              <a:t>	I'm a bi</a:t>
            </a:r>
            <a:r>
              <a:rPr lang="en-US" sz="2200" b="1" dirty="0">
                <a:solidFill>
                  <a:schemeClr val="accent6">
                    <a:lumMod val="75000"/>
                  </a:schemeClr>
                </a:solidFill>
                <a:cs typeface="Calibri Light" panose="020F0302020204030204" pitchFamily="34" charset="0"/>
              </a:rPr>
              <a:t>t t</a:t>
            </a:r>
            <a:r>
              <a:rPr lang="en-US" sz="2200" dirty="0">
                <a:solidFill>
                  <a:schemeClr val="bg1"/>
                </a:solidFill>
                <a:cs typeface="Calibri Light" panose="020F0302020204030204" pitchFamily="34" charset="0"/>
              </a:rPr>
              <a:t>ired					She'</a:t>
            </a:r>
            <a:r>
              <a:rPr lang="en-US" sz="2200" dirty="0">
                <a:solidFill>
                  <a:schemeClr val="accent6">
                    <a:lumMod val="75000"/>
                  </a:schemeClr>
                </a:solidFill>
                <a:cs typeface="Calibri Light" panose="020F0302020204030204" pitchFamily="34" charset="0"/>
              </a:rPr>
              <a:t>s s</a:t>
            </a:r>
            <a:r>
              <a:rPr lang="en-US" sz="2200" dirty="0">
                <a:solidFill>
                  <a:schemeClr val="bg1"/>
                </a:solidFill>
                <a:cs typeface="Calibri Light" panose="020F0302020204030204" pitchFamily="34" charset="0"/>
              </a:rPr>
              <a:t>lept for three hours</a:t>
            </a:r>
          </a:p>
          <a:p>
            <a:pPr marL="914400" lvl="1" indent="-514350">
              <a:buNone/>
            </a:pPr>
            <a:r>
              <a:rPr lang="en-US" sz="2200" dirty="0">
                <a:solidFill>
                  <a:schemeClr val="bg1"/>
                </a:solidFill>
                <a:cs typeface="Calibri Light" panose="020F0302020204030204" pitchFamily="34" charset="0"/>
              </a:rPr>
              <a:t>	We have a lo</a:t>
            </a:r>
            <a:r>
              <a:rPr lang="en-US" sz="2200" dirty="0">
                <a:solidFill>
                  <a:schemeClr val="accent6">
                    <a:lumMod val="75000"/>
                  </a:schemeClr>
                </a:solidFill>
                <a:cs typeface="Calibri Light" panose="020F0302020204030204" pitchFamily="34" charset="0"/>
              </a:rPr>
              <a:t>t t</a:t>
            </a:r>
            <a:r>
              <a:rPr lang="en-US" sz="2200" dirty="0">
                <a:solidFill>
                  <a:schemeClr val="bg1"/>
                </a:solidFill>
                <a:cs typeface="Calibri Light" panose="020F0302020204030204" pitchFamily="34" charset="0"/>
              </a:rPr>
              <a:t>o do				I'</a:t>
            </a:r>
            <a:r>
              <a:rPr lang="en-US" sz="2200" dirty="0">
                <a:solidFill>
                  <a:schemeClr val="accent6">
                    <a:lumMod val="75000"/>
                  </a:schemeClr>
                </a:solidFill>
                <a:cs typeface="Calibri Light" panose="020F0302020204030204" pitchFamily="34" charset="0"/>
              </a:rPr>
              <a:t>ve f</a:t>
            </a:r>
            <a:r>
              <a:rPr lang="en-US" sz="2200" dirty="0">
                <a:solidFill>
                  <a:schemeClr val="bg1"/>
                </a:solidFill>
                <a:cs typeface="Calibri Light" panose="020F0302020204030204" pitchFamily="34" charset="0"/>
              </a:rPr>
              <a:t>inished	</a:t>
            </a:r>
          </a:p>
          <a:p>
            <a:pPr marL="914400" lvl="1" indent="-514350">
              <a:buNone/>
            </a:pPr>
            <a:r>
              <a:rPr lang="en-US" sz="2200" dirty="0">
                <a:solidFill>
                  <a:schemeClr val="bg1"/>
                </a:solidFill>
                <a:cs typeface="Calibri Light" panose="020F0302020204030204" pitchFamily="34" charset="0"/>
              </a:rPr>
              <a:t>	Tell me wha</a:t>
            </a:r>
            <a:r>
              <a:rPr lang="en-US" sz="2200" dirty="0">
                <a:solidFill>
                  <a:schemeClr val="accent6">
                    <a:lumMod val="75000"/>
                  </a:schemeClr>
                </a:solidFill>
                <a:cs typeface="Calibri Light" panose="020F0302020204030204" pitchFamily="34" charset="0"/>
              </a:rPr>
              <a:t>t t</a:t>
            </a:r>
            <a:r>
              <a:rPr lang="en-US" sz="2200" dirty="0">
                <a:solidFill>
                  <a:schemeClr val="bg1"/>
                </a:solidFill>
                <a:cs typeface="Calibri Light" panose="020F0302020204030204" pitchFamily="34" charset="0"/>
              </a:rPr>
              <a:t>o say</a:t>
            </a:r>
          </a:p>
        </p:txBody>
      </p:sp>
      <p:sp>
        <p:nvSpPr>
          <p:cNvPr id="2" name="Slide Number Placeholder 1">
            <a:extLst>
              <a:ext uri="{FF2B5EF4-FFF2-40B4-BE49-F238E27FC236}">
                <a16:creationId xmlns:a16="http://schemas.microsoft.com/office/drawing/2014/main" id="{F4C56447-3503-ED40-A935-982D45694BCD}"/>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18</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20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218161"/>
            <a:ext cx="2165412" cy="1210146"/>
          </a:xfrm>
        </p:spPr>
        <p:txBody>
          <a:bodyPr/>
          <a:lstStyle/>
          <a:p>
            <a:pPr algn="l"/>
            <a:r>
              <a:rPr lang="en-US" dirty="0">
                <a:solidFill>
                  <a:schemeClr val="bg1"/>
                </a:solidFill>
                <a:latin typeface="Chalkduster" panose="03050602040202020205" pitchFamily="66" charset="77"/>
                <a:cs typeface="Calibri Light" panose="020F0302020204030204" pitchFamily="34" charset="0"/>
              </a:rPr>
              <a:t>ghoti</a:t>
            </a:r>
          </a:p>
        </p:txBody>
      </p:sp>
      <p:sp>
        <p:nvSpPr>
          <p:cNvPr id="3" name="Content Placeholder 2"/>
          <p:cNvSpPr>
            <a:spLocks noGrp="1"/>
          </p:cNvSpPr>
          <p:nvPr>
            <p:ph idx="1"/>
          </p:nvPr>
        </p:nvSpPr>
        <p:spPr/>
        <p:txBody>
          <a:bodyPr>
            <a:normAutofit fontScale="92500" lnSpcReduction="10000"/>
          </a:bodyPr>
          <a:lstStyle/>
          <a:p>
            <a:r>
              <a:rPr lang="en-US" dirty="0" err="1">
                <a:solidFill>
                  <a:schemeClr val="bg1"/>
                </a:solidFill>
                <a:latin typeface="Chalkduster" panose="03050602040202020205" pitchFamily="66" charset="77"/>
                <a:cs typeface="Calibri Light" panose="020F0302020204030204" pitchFamily="34" charset="0"/>
              </a:rPr>
              <a:t>gh</a:t>
            </a:r>
            <a:r>
              <a:rPr lang="en-US" dirty="0">
                <a:solidFill>
                  <a:schemeClr val="bg1"/>
                </a:solidFill>
                <a:latin typeface="Chalkduster" panose="03050602040202020205" pitchFamily="66" charset="77"/>
                <a:cs typeface="Calibri Light" panose="020F0302020204030204" pitchFamily="34" charset="0"/>
              </a:rPr>
              <a:t> /</a:t>
            </a:r>
            <a:r>
              <a:rPr lang="en-US" dirty="0" err="1">
                <a:solidFill>
                  <a:schemeClr val="bg1"/>
                </a:solidFill>
                <a:latin typeface="Chalkduster" panose="03050602040202020205" pitchFamily="66" charset="77"/>
                <a:cs typeface="Calibri Light" panose="020F0302020204030204" pitchFamily="34" charset="0"/>
              </a:rPr>
              <a:t>f</a:t>
            </a:r>
            <a:r>
              <a:rPr lang="en-US" dirty="0">
                <a:solidFill>
                  <a:schemeClr val="bg1"/>
                </a:solidFill>
                <a:latin typeface="Chalkduster" panose="03050602040202020205" pitchFamily="66" charset="77"/>
                <a:cs typeface="Calibri Light" panose="020F0302020204030204" pitchFamily="34" charset="0"/>
              </a:rPr>
              <a:t>/ as in enou</a:t>
            </a:r>
            <a:r>
              <a:rPr lang="en-US" dirty="0">
                <a:solidFill>
                  <a:schemeClr val="accent6">
                    <a:lumMod val="75000"/>
                  </a:schemeClr>
                </a:solidFill>
                <a:latin typeface="Chalkduster" panose="03050602040202020205" pitchFamily="66" charset="77"/>
                <a:cs typeface="Calibri Light" panose="020F0302020204030204" pitchFamily="34" charset="0"/>
              </a:rPr>
              <a:t>gh</a:t>
            </a:r>
            <a:r>
              <a:rPr lang="en-US" dirty="0">
                <a:solidFill>
                  <a:schemeClr val="bg1"/>
                </a:solidFill>
                <a:latin typeface="Chalkduster" panose="03050602040202020205" pitchFamily="66" charset="77"/>
                <a:cs typeface="Calibri Light" panose="020F0302020204030204" pitchFamily="34" charset="0"/>
              </a:rPr>
              <a:t>	</a:t>
            </a:r>
          </a:p>
          <a:p>
            <a:r>
              <a:rPr lang="en-US" dirty="0" err="1">
                <a:solidFill>
                  <a:schemeClr val="bg1"/>
                </a:solidFill>
                <a:latin typeface="Chalkduster" panose="03050602040202020205" pitchFamily="66" charset="77"/>
                <a:cs typeface="Calibri Light" panose="020F0302020204030204" pitchFamily="34" charset="0"/>
              </a:rPr>
              <a:t>o</a:t>
            </a:r>
            <a:r>
              <a:rPr lang="en-US" dirty="0">
                <a:solidFill>
                  <a:schemeClr val="bg1"/>
                </a:solidFill>
                <a:latin typeface="Chalkduster" panose="03050602040202020205" pitchFamily="66" charset="77"/>
                <a:cs typeface="Calibri Light" panose="020F0302020204030204" pitchFamily="34" charset="0"/>
              </a:rPr>
              <a:t> /</a:t>
            </a:r>
            <a:r>
              <a:rPr lang="en-US" dirty="0" err="1">
                <a:solidFill>
                  <a:schemeClr val="bg1"/>
                </a:solidFill>
                <a:latin typeface="Chalkduster" panose="03050602040202020205" pitchFamily="66" charset="77"/>
                <a:cs typeface="Calibri Light" panose="020F0302020204030204" pitchFamily="34" charset="0"/>
              </a:rPr>
              <a:t>i</a:t>
            </a:r>
            <a:r>
              <a:rPr lang="en-US" dirty="0">
                <a:solidFill>
                  <a:schemeClr val="bg1"/>
                </a:solidFill>
                <a:latin typeface="Chalkduster" panose="03050602040202020205" pitchFamily="66" charset="77"/>
                <a:cs typeface="Calibri Light" panose="020F0302020204030204" pitchFamily="34" charset="0"/>
              </a:rPr>
              <a:t>/ as in w</a:t>
            </a:r>
            <a:r>
              <a:rPr lang="en-US" dirty="0">
                <a:solidFill>
                  <a:schemeClr val="accent6">
                    <a:lumMod val="75000"/>
                  </a:schemeClr>
                </a:solidFill>
                <a:latin typeface="Chalkduster" panose="03050602040202020205" pitchFamily="66" charset="77"/>
                <a:cs typeface="Calibri Light" panose="020F0302020204030204" pitchFamily="34" charset="0"/>
              </a:rPr>
              <a:t>o</a:t>
            </a:r>
            <a:r>
              <a:rPr lang="en-US" dirty="0">
                <a:solidFill>
                  <a:schemeClr val="bg1"/>
                </a:solidFill>
                <a:latin typeface="Chalkduster" panose="03050602040202020205" pitchFamily="66" charset="77"/>
                <a:cs typeface="Calibri Light" panose="020F0302020204030204" pitchFamily="34" charset="0"/>
              </a:rPr>
              <a:t>men</a:t>
            </a:r>
          </a:p>
          <a:p>
            <a:r>
              <a:rPr lang="en-US" dirty="0" err="1">
                <a:solidFill>
                  <a:schemeClr val="bg1"/>
                </a:solidFill>
                <a:latin typeface="Chalkduster" panose="03050602040202020205" pitchFamily="66" charset="77"/>
                <a:cs typeface="Calibri Light" panose="020F0302020204030204" pitchFamily="34" charset="0"/>
              </a:rPr>
              <a:t>ti</a:t>
            </a:r>
            <a:r>
              <a:rPr lang="en-US" dirty="0">
                <a:solidFill>
                  <a:schemeClr val="bg1"/>
                </a:solidFill>
                <a:latin typeface="Chalkduster" panose="03050602040202020205" pitchFamily="66" charset="77"/>
                <a:cs typeface="Calibri Light" panose="020F0302020204030204" pitchFamily="34" charset="0"/>
              </a:rPr>
              <a:t> /</a:t>
            </a:r>
            <a:r>
              <a:rPr lang="en-US" dirty="0" err="1">
                <a:solidFill>
                  <a:schemeClr val="bg1"/>
                </a:solidFill>
                <a:latin typeface="Chalkduster" panose="03050602040202020205" pitchFamily="66" charset="77"/>
                <a:cs typeface="Calibri Light" panose="020F0302020204030204" pitchFamily="34" charset="0"/>
              </a:rPr>
              <a:t>ʃ</a:t>
            </a:r>
            <a:r>
              <a:rPr lang="en-US" dirty="0">
                <a:solidFill>
                  <a:schemeClr val="bg1"/>
                </a:solidFill>
                <a:latin typeface="Chalkduster" panose="03050602040202020205" pitchFamily="66" charset="77"/>
                <a:cs typeface="Calibri Light" panose="020F0302020204030204" pitchFamily="34" charset="0"/>
              </a:rPr>
              <a:t>/ as in na</a:t>
            </a:r>
            <a:r>
              <a:rPr lang="en-US" dirty="0">
                <a:solidFill>
                  <a:schemeClr val="accent6">
                    <a:lumMod val="75000"/>
                  </a:schemeClr>
                </a:solidFill>
                <a:latin typeface="Chalkduster" panose="03050602040202020205" pitchFamily="66" charset="77"/>
                <a:cs typeface="Calibri Light" panose="020F0302020204030204" pitchFamily="34" charset="0"/>
              </a:rPr>
              <a:t>ti</a:t>
            </a:r>
            <a:r>
              <a:rPr lang="en-US" dirty="0">
                <a:solidFill>
                  <a:schemeClr val="bg1"/>
                </a:solidFill>
                <a:latin typeface="Chalkduster" panose="03050602040202020205" pitchFamily="66" charset="77"/>
                <a:cs typeface="Calibri Light" panose="020F0302020204030204" pitchFamily="34" charset="0"/>
              </a:rPr>
              <a:t>on</a:t>
            </a:r>
          </a:p>
          <a:p>
            <a:pPr>
              <a:buNone/>
            </a:pPr>
            <a:endParaRPr lang="en-US" dirty="0">
              <a:solidFill>
                <a:schemeClr val="bg1"/>
              </a:solidFill>
              <a:latin typeface="Chalkduster" panose="03050602040202020205" pitchFamily="66" charset="77"/>
              <a:cs typeface="Calibri Light" panose="020F0302020204030204" pitchFamily="34" charset="0"/>
            </a:endParaRPr>
          </a:p>
          <a:p>
            <a:pPr>
              <a:lnSpc>
                <a:spcPct val="150000"/>
              </a:lnSpc>
              <a:buNone/>
            </a:pPr>
            <a:r>
              <a:rPr lang="en-US" sz="2400" dirty="0">
                <a:solidFill>
                  <a:schemeClr val="bg1"/>
                </a:solidFill>
                <a:latin typeface="Chalkduster" panose="03050602040202020205" pitchFamily="66" charset="77"/>
                <a:cs typeface="Calibri Light" panose="020F0302020204030204" pitchFamily="34" charset="0"/>
              </a:rPr>
              <a:t>No wonder a professor at Cambridge University once declared that: “I hold firmly to the belief that no-one can tell how to pronounce an English word unless s/he has at some time or other heard it.”						</a:t>
            </a:r>
            <a:r>
              <a:rPr lang="en-US" sz="1500" dirty="0">
                <a:solidFill>
                  <a:schemeClr val="bg1"/>
                </a:solidFill>
                <a:latin typeface="Chalkduster" panose="03050602040202020205" pitchFamily="66" charset="77"/>
                <a:cs typeface="Calibri Light" panose="020F0302020204030204" pitchFamily="34" charset="0"/>
              </a:rPr>
              <a:t>[Walter W. Skeat, 1835—1912]</a:t>
            </a:r>
          </a:p>
        </p:txBody>
      </p:sp>
      <p:sp>
        <p:nvSpPr>
          <p:cNvPr id="4" name="Title 1"/>
          <p:cNvSpPr txBox="1">
            <a:spLocks/>
          </p:cNvSpPr>
          <p:nvPr/>
        </p:nvSpPr>
        <p:spPr>
          <a:xfrm>
            <a:off x="3059832" y="285307"/>
            <a:ext cx="1800200" cy="1143000"/>
          </a:xfrm>
          <a:prstGeom prst="rect">
            <a:avLst/>
          </a:prstGeom>
        </p:spPr>
        <p:txBody>
          <a:bodyPr vert="horz" lIns="91440" tIns="45720" rIns="91440" bIns="45720" rtlCol="0" anchor="ctr">
            <a:normAutofit/>
          </a:bodyPr>
          <a:lstStyle/>
          <a:p>
            <a:pPr lvl="0">
              <a:spcBef>
                <a:spcPct val="0"/>
              </a:spcBef>
            </a:pPr>
            <a:r>
              <a:rPr lang="en-US" sz="4400" dirty="0">
                <a:solidFill>
                  <a:schemeClr val="bg1"/>
                </a:solidFill>
                <a:latin typeface="Chalkduster" panose="03050602040202020205" pitchFamily="66" charset="77"/>
                <a:cs typeface="Calibri Light" panose="020F0302020204030204" pitchFamily="34" charset="0"/>
              </a:rPr>
              <a:t>/</a:t>
            </a:r>
            <a:r>
              <a:rPr lang="en-US" sz="4400" dirty="0" err="1">
                <a:solidFill>
                  <a:schemeClr val="bg1"/>
                </a:solidFill>
                <a:latin typeface="Chalkduster" panose="03050602040202020205" pitchFamily="66" charset="77"/>
                <a:cs typeface="Calibri Light" panose="020F0302020204030204" pitchFamily="34" charset="0"/>
              </a:rPr>
              <a:t>fiʃ</a:t>
            </a:r>
            <a:r>
              <a:rPr lang="en-US" sz="4400" dirty="0">
                <a:solidFill>
                  <a:schemeClr val="bg1"/>
                </a:solidFill>
                <a:latin typeface="Chalkduster" panose="03050602040202020205" pitchFamily="66" charset="77"/>
                <a:cs typeface="Calibri Light" panose="020F0302020204030204" pitchFamily="34" charset="0"/>
              </a:rPr>
              <a:t>/</a:t>
            </a:r>
            <a:endParaRPr kumimoji="0" lang="en-US" sz="4400" u="none" strike="noStrike" kern="1200" cap="none" spc="0" normalizeH="0" baseline="0" noProof="0" dirty="0">
              <a:ln>
                <a:noFill/>
              </a:ln>
              <a:solidFill>
                <a:schemeClr val="bg1"/>
              </a:solidFill>
              <a:effectLst/>
              <a:uLnTx/>
              <a:uFillTx/>
              <a:latin typeface="Chalkduster" panose="03050602040202020205" pitchFamily="66" charset="77"/>
              <a:ea typeface="+mj-ea"/>
              <a:cs typeface="Calibri Light" panose="020F0302020204030204" pitchFamily="34" charset="0"/>
            </a:endParaRPr>
          </a:p>
        </p:txBody>
      </p:sp>
      <p:sp>
        <p:nvSpPr>
          <p:cNvPr id="5" name="Slide Number Placeholder 4">
            <a:extLst>
              <a:ext uri="{FF2B5EF4-FFF2-40B4-BE49-F238E27FC236}">
                <a16:creationId xmlns:a16="http://schemas.microsoft.com/office/drawing/2014/main" id="{2BEA4591-02D8-644F-A9F5-7A1FA4556D28}"/>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a:t>
            </a:fld>
            <a:endParaRPr lang="en-US" dirty="0">
              <a:solidFill>
                <a:schemeClr val="bg1"/>
              </a:solidFill>
              <a:latin typeface="Chalkduster" panose="03050602040202020205" pitchFamily="66" charset="77"/>
            </a:endParaRPr>
          </a:p>
        </p:txBody>
      </p:sp>
      <p:sp>
        <p:nvSpPr>
          <p:cNvPr id="7" name="Title 1">
            <a:extLst>
              <a:ext uri="{FF2B5EF4-FFF2-40B4-BE49-F238E27FC236}">
                <a16:creationId xmlns:a16="http://schemas.microsoft.com/office/drawing/2014/main" id="{AC5F1E77-2F86-5B4B-90CE-F8EBCDD3471A}"/>
              </a:ext>
            </a:extLst>
          </p:cNvPr>
          <p:cNvSpPr txBox="1">
            <a:spLocks/>
          </p:cNvSpPr>
          <p:nvPr/>
        </p:nvSpPr>
        <p:spPr>
          <a:xfrm>
            <a:off x="4860032" y="285307"/>
            <a:ext cx="1224136" cy="1143000"/>
          </a:xfrm>
          <a:prstGeom prst="rect">
            <a:avLst/>
          </a:prstGeom>
        </p:spPr>
        <p:txBody>
          <a:bodyPr vert="horz" lIns="91440" tIns="45720" rIns="91440" bIns="45720" rtlCol="0" anchor="ctr">
            <a:normAutofit/>
          </a:bodyPr>
          <a:lstStyle/>
          <a:p>
            <a:pPr lvl="0">
              <a:spcBef>
                <a:spcPct val="0"/>
              </a:spcBef>
            </a:pPr>
            <a:r>
              <a:rPr lang="en-US" sz="4400" dirty="0">
                <a:solidFill>
                  <a:schemeClr val="bg1"/>
                </a:solidFill>
                <a:latin typeface="Chalkduster" panose="03050602040202020205" pitchFamily="66" charset="77"/>
                <a:cs typeface="Calibri Light" panose="020F0302020204030204" pitchFamily="34" charset="0"/>
              </a:rPr>
              <a:t>??!?</a:t>
            </a:r>
            <a:endParaRPr kumimoji="0" lang="en-US" sz="4400" u="none" strike="noStrike" kern="1200" cap="none" spc="0" normalizeH="0" baseline="0" noProof="0" dirty="0">
              <a:ln>
                <a:noFill/>
              </a:ln>
              <a:solidFill>
                <a:schemeClr val="bg1"/>
              </a:solidFill>
              <a:effectLst/>
              <a:uLnTx/>
              <a:uFillTx/>
              <a:latin typeface="Chalkduster" panose="03050602040202020205" pitchFamily="66" charset="77"/>
              <a:ea typeface="+mj-ea"/>
              <a:cs typeface="Calibri Light" panose="020F0302020204030204" pitchFamily="34" charset="0"/>
            </a:endParaRPr>
          </a:p>
        </p:txBody>
      </p:sp>
      <p:pic>
        <p:nvPicPr>
          <p:cNvPr id="1028" name="Picture 4" descr="What GIFs | Tenor">
            <a:extLst>
              <a:ext uri="{FF2B5EF4-FFF2-40B4-BE49-F238E27FC236}">
                <a16:creationId xmlns:a16="http://schemas.microsoft.com/office/drawing/2014/main" id="{16A1DB5F-EB68-8F4E-9FB7-61650CE023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68423">
            <a:off x="6220255" y="629704"/>
            <a:ext cx="2577163" cy="207344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CE978D9-051B-3081-C6EF-280E81AAB62D}"/>
              </a:ext>
            </a:extLst>
          </p:cNvPr>
          <p:cNvSpPr txBox="1"/>
          <p:nvPr/>
        </p:nvSpPr>
        <p:spPr>
          <a:xfrm>
            <a:off x="2457704" y="476672"/>
            <a:ext cx="602127" cy="769441"/>
          </a:xfrm>
          <a:prstGeom prst="rect">
            <a:avLst/>
          </a:prstGeom>
          <a:noFill/>
        </p:spPr>
        <p:txBody>
          <a:bodyPr wrap="square" rtlCol="0">
            <a:spAutoFit/>
          </a:bodyPr>
          <a:lstStyle/>
          <a:p>
            <a:r>
              <a:rPr lang="en-US" sz="4400" dirty="0">
                <a:solidFill>
                  <a:schemeClr val="bg1"/>
                </a:solidFill>
                <a:latin typeface="Chalkduster" panose="03050602040202020205" pitchFamily="66" charset="77"/>
                <a:cs typeface="Calibri Light" panose="020F0302020204030204" pitchFamily="34" charset="0"/>
              </a:rPr>
              <a:t>=</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0"/>
                            </p:stCondLst>
                            <p:childTnLst>
                              <p:par>
                                <p:cTn id="19" presetID="2" presetClass="entr" presetSubtype="2"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15" presetClass="entr" presetSubtype="0" fill="hold" nodeType="with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p:cTn id="25" dur="1000" fill="hold"/>
                                        <p:tgtEl>
                                          <p:spTgt spid="1028"/>
                                        </p:tgtEl>
                                        <p:attrNameLst>
                                          <p:attrName>ppt_w</p:attrName>
                                        </p:attrNameLst>
                                      </p:cBhvr>
                                      <p:tavLst>
                                        <p:tav tm="0">
                                          <p:val>
                                            <p:fltVal val="0"/>
                                          </p:val>
                                        </p:tav>
                                        <p:tav tm="100000">
                                          <p:val>
                                            <p:strVal val="#ppt_w"/>
                                          </p:val>
                                        </p:tav>
                                      </p:tavLst>
                                    </p:anim>
                                    <p:anim calcmode="lin" valueType="num">
                                      <p:cBhvr>
                                        <p:cTn id="26" dur="1000" fill="hold"/>
                                        <p:tgtEl>
                                          <p:spTgt spid="1028"/>
                                        </p:tgtEl>
                                        <p:attrNameLst>
                                          <p:attrName>ppt_h</p:attrName>
                                        </p:attrNameLst>
                                      </p:cBhvr>
                                      <p:tavLst>
                                        <p:tav tm="0">
                                          <p:val>
                                            <p:fltVal val="0"/>
                                          </p:val>
                                        </p:tav>
                                        <p:tav tm="100000">
                                          <p:val>
                                            <p:strVal val="#ppt_h"/>
                                          </p:val>
                                        </p:tav>
                                      </p:tavLst>
                                    </p:anim>
                                    <p:anim calcmode="lin" valueType="num">
                                      <p:cBhvr>
                                        <p:cTn id="27" dur="1000" fill="hold"/>
                                        <p:tgtEl>
                                          <p:spTgt spid="1028"/>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2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150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2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34"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1500"/>
                                  </p:stCondLst>
                                  <p:childTnLst>
                                    <p:set>
                                      <p:cBhvr>
                                        <p:cTn id="38" dur="1" fill="hold">
                                          <p:stCondLst>
                                            <p:cond delay="0"/>
                                          </p:stCondLst>
                                        </p:cTn>
                                        <p:tgtEl>
                                          <p:spTgt spid="3">
                                            <p:txEl>
                                              <p:pRg st="1" end="1"/>
                                            </p:txEl>
                                          </p:spTgt>
                                        </p:tgtEl>
                                        <p:attrNameLst>
                                          <p:attrName>style.visibility</p:attrName>
                                        </p:attrNameLst>
                                      </p:cBhvr>
                                      <p:to>
                                        <p:strVal val="visible"/>
                                      </p:to>
                                    </p:set>
                                    <p:anim calcmode="lin" valueType="num">
                                      <p:cBhvr additive="base">
                                        <p:cTn id="39" dur="2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40"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1500"/>
                                  </p:stCondLst>
                                  <p:childTnLst>
                                    <p:set>
                                      <p:cBhvr>
                                        <p:cTn id="44" dur="1" fill="hold">
                                          <p:stCondLst>
                                            <p:cond delay="0"/>
                                          </p:stCondLst>
                                        </p:cTn>
                                        <p:tgtEl>
                                          <p:spTgt spid="3">
                                            <p:txEl>
                                              <p:pRg st="2" end="2"/>
                                            </p:txEl>
                                          </p:spTgt>
                                        </p:tgtEl>
                                        <p:attrNameLst>
                                          <p:attrName>style.visibility</p:attrName>
                                        </p:attrNameLst>
                                      </p:cBhvr>
                                      <p:to>
                                        <p:strVal val="visible"/>
                                      </p:to>
                                    </p:set>
                                    <p:anim calcmode="lin" valueType="num">
                                      <p:cBhvr additive="base">
                                        <p:cTn id="45" dur="2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46"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1500"/>
                                  </p:stCondLst>
                                  <p:childTnLst>
                                    <p:set>
                                      <p:cBhvr>
                                        <p:cTn id="50" dur="1" fill="hold">
                                          <p:stCondLst>
                                            <p:cond delay="0"/>
                                          </p:stCondLst>
                                        </p:cTn>
                                        <p:tgtEl>
                                          <p:spTgt spid="3">
                                            <p:txEl>
                                              <p:pRg st="4" end="4"/>
                                            </p:txEl>
                                          </p:spTgt>
                                        </p:tgtEl>
                                        <p:attrNameLst>
                                          <p:attrName>style.visibility</p:attrName>
                                        </p:attrNameLst>
                                      </p:cBhvr>
                                      <p:to>
                                        <p:strVal val="visible"/>
                                      </p:to>
                                    </p:set>
                                    <p:anim calcmode="lin" valueType="num">
                                      <p:cBhvr additive="base">
                                        <p:cTn id="5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p:bldP spid="7"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5"/>
            <a:ext cx="8229600" cy="2912364"/>
          </a:xfrm>
        </p:spPr>
        <p:txBody>
          <a:bodyPr>
            <a:normAutofit/>
          </a:bodyPr>
          <a:lstStyle/>
          <a:p>
            <a:pPr>
              <a:buNone/>
            </a:pPr>
            <a:r>
              <a:rPr lang="en-US" sz="2200" b="1" dirty="0">
                <a:solidFill>
                  <a:schemeClr val="bg1"/>
                </a:solidFill>
                <a:cs typeface="Calibri Light" panose="020F0302020204030204" pitchFamily="34" charset="0"/>
              </a:rPr>
              <a:t>Sounds disappear</a:t>
            </a:r>
            <a:r>
              <a:rPr lang="en-US" sz="2200" dirty="0">
                <a:solidFill>
                  <a:schemeClr val="bg1"/>
                </a:solidFill>
                <a:cs typeface="Calibri Light" panose="020F0302020204030204" pitchFamily="34" charset="0"/>
              </a:rPr>
              <a:t>: When the sounds /</a:t>
            </a:r>
            <a:r>
              <a:rPr lang="en-US" sz="2200" dirty="0" err="1">
                <a:solidFill>
                  <a:schemeClr val="bg1"/>
                </a:solidFill>
                <a:cs typeface="Calibri Light" panose="020F0302020204030204" pitchFamily="34" charset="0"/>
              </a:rPr>
              <a:t>t</a:t>
            </a:r>
            <a:r>
              <a:rPr lang="en-US" sz="2200" dirty="0">
                <a:solidFill>
                  <a:schemeClr val="bg1"/>
                </a:solidFill>
                <a:cs typeface="Calibri Light" panose="020F0302020204030204" pitchFamily="34" charset="0"/>
              </a:rPr>
              <a:t>/ or /</a:t>
            </a:r>
            <a:r>
              <a:rPr lang="en-US" sz="2200" dirty="0" err="1">
                <a:solidFill>
                  <a:schemeClr val="bg1"/>
                </a:solidFill>
                <a:cs typeface="Calibri Light" panose="020F0302020204030204" pitchFamily="34" charset="0"/>
              </a:rPr>
              <a:t>d</a:t>
            </a:r>
            <a:r>
              <a:rPr lang="en-US" sz="2200" dirty="0">
                <a:solidFill>
                  <a:schemeClr val="bg1"/>
                </a:solidFill>
                <a:cs typeface="Calibri Light" panose="020F0302020204030204" pitchFamily="34" charset="0"/>
              </a:rPr>
              <a:t>/ occur between two consonant sounds, they will often disappear completely from the pronunciation.</a:t>
            </a:r>
          </a:p>
          <a:p>
            <a:pPr lvl="1"/>
            <a:r>
              <a:rPr lang="en-US" sz="2200" dirty="0">
                <a:solidFill>
                  <a:schemeClr val="bg1"/>
                </a:solidFill>
                <a:cs typeface="Calibri Light" panose="020F0302020204030204" pitchFamily="34" charset="0"/>
              </a:rPr>
              <a:t>I'm going </a:t>
            </a:r>
            <a:r>
              <a:rPr lang="en-US" sz="2200" dirty="0" err="1">
                <a:solidFill>
                  <a:schemeClr val="bg1"/>
                </a:solidFill>
                <a:cs typeface="Calibri Light" panose="020F0302020204030204" pitchFamily="34" charset="0"/>
              </a:rPr>
              <a:t>nex(t</a:t>
            </a:r>
            <a:r>
              <a:rPr lang="en-US" sz="2200" dirty="0">
                <a:solidFill>
                  <a:schemeClr val="bg1"/>
                </a:solidFill>
                <a:cs typeface="Calibri Light" panose="020F0302020204030204" pitchFamily="34" charset="0"/>
              </a:rPr>
              <a:t>) week</a:t>
            </a:r>
          </a:p>
          <a:p>
            <a:pPr lvl="1"/>
            <a:r>
              <a:rPr lang="en-US" sz="2200" dirty="0">
                <a:solidFill>
                  <a:schemeClr val="bg1"/>
                </a:solidFill>
                <a:cs typeface="Calibri Light" panose="020F0302020204030204" pitchFamily="34" charset="0"/>
              </a:rPr>
              <a:t>That was the </a:t>
            </a:r>
            <a:r>
              <a:rPr lang="en-US" sz="2200" dirty="0" err="1">
                <a:solidFill>
                  <a:schemeClr val="bg1"/>
                </a:solidFill>
                <a:cs typeface="Calibri Light" panose="020F0302020204030204" pitchFamily="34" charset="0"/>
              </a:rPr>
              <a:t>wors(t</a:t>
            </a:r>
            <a:r>
              <a:rPr lang="en-US" sz="2200" dirty="0">
                <a:solidFill>
                  <a:schemeClr val="bg1"/>
                </a:solidFill>
                <a:cs typeface="Calibri Light" panose="020F0302020204030204" pitchFamily="34" charset="0"/>
              </a:rPr>
              <a:t>) job I ever had!</a:t>
            </a:r>
          </a:p>
          <a:p>
            <a:pPr lvl="1"/>
            <a:r>
              <a:rPr lang="en-US" sz="2200" dirty="0" err="1">
                <a:solidFill>
                  <a:schemeClr val="bg1"/>
                </a:solidFill>
                <a:cs typeface="Calibri Light" panose="020F0302020204030204" pitchFamily="34" charset="0"/>
              </a:rPr>
              <a:t>Jus(t</a:t>
            </a:r>
            <a:r>
              <a:rPr lang="en-US" sz="2200" dirty="0">
                <a:solidFill>
                  <a:schemeClr val="bg1"/>
                </a:solidFill>
                <a:cs typeface="Calibri Light" panose="020F0302020204030204" pitchFamily="34" charset="0"/>
              </a:rPr>
              <a:t>) one person came to the party!</a:t>
            </a:r>
          </a:p>
          <a:p>
            <a:pPr lvl="1"/>
            <a:r>
              <a:rPr lang="en-US" sz="2200" dirty="0">
                <a:solidFill>
                  <a:schemeClr val="bg1"/>
                </a:solidFill>
                <a:cs typeface="Calibri Light" panose="020F0302020204030204" pitchFamily="34" charset="0"/>
              </a:rPr>
              <a:t>I </a:t>
            </a:r>
            <a:r>
              <a:rPr lang="en-US" sz="2200" dirty="0" err="1">
                <a:solidFill>
                  <a:schemeClr val="bg1"/>
                </a:solidFill>
                <a:cs typeface="Calibri Light" panose="020F0302020204030204" pitchFamily="34" charset="0"/>
              </a:rPr>
              <a:t>can'(t</a:t>
            </a:r>
            <a:r>
              <a:rPr lang="en-US" sz="2200" dirty="0">
                <a:solidFill>
                  <a:schemeClr val="bg1"/>
                </a:solidFill>
                <a:cs typeface="Calibri Light" panose="020F0302020204030204" pitchFamily="34" charset="0"/>
              </a:rPr>
              <a:t>) swim</a:t>
            </a:r>
          </a:p>
          <a:p>
            <a:pPr>
              <a:buNone/>
            </a:pPr>
            <a:endParaRPr lang="en-US" sz="2200" dirty="0">
              <a:solidFill>
                <a:schemeClr val="bg1"/>
              </a:solidFill>
              <a:cs typeface="Calibri Light" panose="020F0302020204030204" pitchFamily="34" charset="0"/>
            </a:endParaRPr>
          </a:p>
          <a:p>
            <a:pPr>
              <a:buNone/>
            </a:pPr>
            <a:endParaRPr lang="en-US" sz="2200" dirty="0">
              <a:solidFill>
                <a:schemeClr val="bg1"/>
              </a:solidFill>
              <a:cs typeface="Calibri Light" panose="020F0302020204030204" pitchFamily="34" charset="0"/>
            </a:endParaRPr>
          </a:p>
        </p:txBody>
      </p:sp>
      <p:sp>
        <p:nvSpPr>
          <p:cNvPr id="2" name="Slide Number Placeholder 1">
            <a:extLst>
              <a:ext uri="{FF2B5EF4-FFF2-40B4-BE49-F238E27FC236}">
                <a16:creationId xmlns:a16="http://schemas.microsoft.com/office/drawing/2014/main" id="{4B9DADD1-4B67-AE42-81B6-12D2B5C1FC11}"/>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19</a:t>
            </a:fld>
            <a:endParaRPr lang="en-US" dirty="0">
              <a:solidFill>
                <a:schemeClr val="bg1"/>
              </a:solidFill>
              <a:latin typeface="Chalkduster" panose="03050602040202020205" pitchFamily="66" charset="77"/>
            </a:endParaRPr>
          </a:p>
        </p:txBody>
      </p:sp>
      <mc:AlternateContent xmlns:mc="http://schemas.openxmlformats.org/markup-compatibility/2006">
        <mc:Choice xmlns:p14="http://schemas.microsoft.com/office/powerpoint/2010/main" Requires="p14">
          <p:contentPart p14:bwMode="auto" r:id="rId2">
            <p14:nvContentPartPr>
              <p14:cNvPr id="8" name="Ink 7">
                <a:extLst>
                  <a:ext uri="{FF2B5EF4-FFF2-40B4-BE49-F238E27FC236}">
                    <a16:creationId xmlns:a16="http://schemas.microsoft.com/office/drawing/2014/main" id="{1800942E-3D92-9A2F-0D36-6CD828833869}"/>
                  </a:ext>
                </a:extLst>
              </p14:cNvPr>
              <p14:cNvContentPartPr/>
              <p14:nvPr/>
            </p14:nvContentPartPr>
            <p14:xfrm>
              <a:off x="1318789" y="2320644"/>
              <a:ext cx="1054440" cy="29160"/>
            </p14:xfrm>
          </p:contentPart>
        </mc:Choice>
        <mc:Fallback>
          <p:pic>
            <p:nvPicPr>
              <p:cNvPr id="8" name="Ink 7">
                <a:extLst>
                  <a:ext uri="{FF2B5EF4-FFF2-40B4-BE49-F238E27FC236}">
                    <a16:creationId xmlns:a16="http://schemas.microsoft.com/office/drawing/2014/main" id="{1800942E-3D92-9A2F-0D36-6CD828833869}"/>
                  </a:ext>
                </a:extLst>
              </p:cNvPr>
              <p:cNvPicPr/>
              <p:nvPr/>
            </p:nvPicPr>
            <p:blipFill>
              <a:blip r:embed="rId3"/>
              <a:stretch>
                <a:fillRect/>
              </a:stretch>
            </p:blipFill>
            <p:spPr>
              <a:xfrm>
                <a:off x="1265149" y="2212644"/>
                <a:ext cx="1162080" cy="24480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9" name="Ink 8">
                <a:extLst>
                  <a:ext uri="{FF2B5EF4-FFF2-40B4-BE49-F238E27FC236}">
                    <a16:creationId xmlns:a16="http://schemas.microsoft.com/office/drawing/2014/main" id="{8C6CAF10-33C0-A31E-2A9B-448B52F98B90}"/>
                  </a:ext>
                </a:extLst>
              </p14:cNvPr>
              <p14:cNvContentPartPr/>
              <p14:nvPr/>
            </p14:nvContentPartPr>
            <p14:xfrm>
              <a:off x="2464669" y="1506684"/>
              <a:ext cx="1202400" cy="54000"/>
            </p14:xfrm>
          </p:contentPart>
        </mc:Choice>
        <mc:Fallback>
          <p:pic>
            <p:nvPicPr>
              <p:cNvPr id="9" name="Ink 8">
                <a:extLst>
                  <a:ext uri="{FF2B5EF4-FFF2-40B4-BE49-F238E27FC236}">
                    <a16:creationId xmlns:a16="http://schemas.microsoft.com/office/drawing/2014/main" id="{8C6CAF10-33C0-A31E-2A9B-448B52F98B90}"/>
                  </a:ext>
                </a:extLst>
              </p:cNvPr>
              <p:cNvPicPr/>
              <p:nvPr/>
            </p:nvPicPr>
            <p:blipFill>
              <a:blip r:embed="rId5"/>
              <a:stretch>
                <a:fillRect/>
              </a:stretch>
            </p:blipFill>
            <p:spPr>
              <a:xfrm>
                <a:off x="2410669" y="1399044"/>
                <a:ext cx="1310040" cy="269640"/>
              </a:xfrm>
              <a:prstGeom prst="rect">
                <a:avLst/>
              </a:prstGeom>
            </p:spPr>
          </p:pic>
        </mc:Fallback>
      </mc:AlternateContent>
      <p:sp>
        <p:nvSpPr>
          <p:cNvPr id="10" name="TextBox 9">
            <a:extLst>
              <a:ext uri="{FF2B5EF4-FFF2-40B4-BE49-F238E27FC236}">
                <a16:creationId xmlns:a16="http://schemas.microsoft.com/office/drawing/2014/main" id="{C065AA0A-8B6F-B2B2-D2AE-4C36C0B27B74}"/>
              </a:ext>
            </a:extLst>
          </p:cNvPr>
          <p:cNvSpPr txBox="1"/>
          <p:nvPr/>
        </p:nvSpPr>
        <p:spPr>
          <a:xfrm>
            <a:off x="839972" y="3721395"/>
            <a:ext cx="3366499" cy="369332"/>
          </a:xfrm>
          <a:prstGeom prst="rect">
            <a:avLst/>
          </a:prstGeom>
          <a:noFill/>
        </p:spPr>
        <p:txBody>
          <a:bodyPr wrap="none" rtlCol="0">
            <a:spAutoFit/>
          </a:bodyPr>
          <a:lstStyle/>
          <a:p>
            <a:r>
              <a:rPr lang="en-US" dirty="0">
                <a:solidFill>
                  <a:schemeClr val="bg1">
                    <a:lumMod val="95000"/>
                  </a:schemeClr>
                </a:solidFill>
                <a:latin typeface="+mj-lt"/>
              </a:rPr>
              <a:t>T + o = consonant to vowel linking</a:t>
            </a:r>
          </a:p>
        </p:txBody>
      </p:sp>
      <p:sp>
        <p:nvSpPr>
          <p:cNvPr id="11" name="TextBox 10">
            <a:extLst>
              <a:ext uri="{FF2B5EF4-FFF2-40B4-BE49-F238E27FC236}">
                <a16:creationId xmlns:a16="http://schemas.microsoft.com/office/drawing/2014/main" id="{50DBCEFE-5C71-D6C1-9CC1-D2DD296EB6BC}"/>
              </a:ext>
            </a:extLst>
          </p:cNvPr>
          <p:cNvSpPr txBox="1"/>
          <p:nvPr/>
        </p:nvSpPr>
        <p:spPr>
          <a:xfrm>
            <a:off x="839972" y="4194663"/>
            <a:ext cx="592919" cy="369332"/>
          </a:xfrm>
          <a:prstGeom prst="rect">
            <a:avLst/>
          </a:prstGeom>
          <a:noFill/>
        </p:spPr>
        <p:txBody>
          <a:bodyPr wrap="none" rtlCol="0">
            <a:spAutoFit/>
          </a:bodyPr>
          <a:lstStyle/>
          <a:p>
            <a:r>
              <a:rPr lang="en-US" dirty="0">
                <a:solidFill>
                  <a:schemeClr val="bg1">
                    <a:lumMod val="95000"/>
                  </a:schemeClr>
                </a:solidFill>
                <a:latin typeface="+mj-lt"/>
              </a:rPr>
              <a:t>Yes?</a:t>
            </a:r>
          </a:p>
        </p:txBody>
      </p:sp>
      <p:sp>
        <p:nvSpPr>
          <p:cNvPr id="12" name="TextBox 11">
            <a:extLst>
              <a:ext uri="{FF2B5EF4-FFF2-40B4-BE49-F238E27FC236}">
                <a16:creationId xmlns:a16="http://schemas.microsoft.com/office/drawing/2014/main" id="{B91DF4BF-E4B8-E78D-784B-835DF40CF4B8}"/>
              </a:ext>
            </a:extLst>
          </p:cNvPr>
          <p:cNvSpPr txBox="1"/>
          <p:nvPr/>
        </p:nvSpPr>
        <p:spPr>
          <a:xfrm>
            <a:off x="839972" y="4688644"/>
            <a:ext cx="513282" cy="369332"/>
          </a:xfrm>
          <a:prstGeom prst="rect">
            <a:avLst/>
          </a:prstGeom>
          <a:noFill/>
        </p:spPr>
        <p:txBody>
          <a:bodyPr wrap="none" rtlCol="0">
            <a:spAutoFit/>
          </a:bodyPr>
          <a:lstStyle/>
          <a:p>
            <a:r>
              <a:rPr lang="en-US" dirty="0">
                <a:solidFill>
                  <a:schemeClr val="accent6">
                    <a:lumMod val="75000"/>
                  </a:schemeClr>
                </a:solidFill>
                <a:latin typeface="+mj-lt"/>
              </a:rPr>
              <a:t>No.</a:t>
            </a:r>
          </a:p>
        </p:txBody>
      </p:sp>
      <p:sp>
        <p:nvSpPr>
          <p:cNvPr id="13" name="TextBox 12">
            <a:extLst>
              <a:ext uri="{FF2B5EF4-FFF2-40B4-BE49-F238E27FC236}">
                <a16:creationId xmlns:a16="http://schemas.microsoft.com/office/drawing/2014/main" id="{691DE8C2-AE9F-7041-F0A8-F4F73B2D9094}"/>
              </a:ext>
            </a:extLst>
          </p:cNvPr>
          <p:cNvSpPr txBox="1"/>
          <p:nvPr/>
        </p:nvSpPr>
        <p:spPr>
          <a:xfrm>
            <a:off x="2519916" y="4692104"/>
            <a:ext cx="1013419" cy="369332"/>
          </a:xfrm>
          <a:prstGeom prst="rect">
            <a:avLst/>
          </a:prstGeom>
          <a:noFill/>
        </p:spPr>
        <p:txBody>
          <a:bodyPr wrap="none" rtlCol="0">
            <a:spAutoFit/>
          </a:bodyPr>
          <a:lstStyle/>
          <a:p>
            <a:r>
              <a:rPr lang="en-US" dirty="0">
                <a:solidFill>
                  <a:schemeClr val="bg1">
                    <a:lumMod val="95000"/>
                  </a:schemeClr>
                </a:solidFill>
                <a:latin typeface="+mj-lt"/>
              </a:rPr>
              <a:t>O </a:t>
            </a:r>
            <a:r>
              <a:rPr lang="en-US" dirty="0">
                <a:solidFill>
                  <a:schemeClr val="bg1">
                    <a:lumMod val="95000"/>
                  </a:schemeClr>
                </a:solidFill>
                <a:latin typeface="+mj-lt"/>
                <a:sym typeface="Wingdings" pitchFamily="2" charset="2"/>
              </a:rPr>
              <a:t> /w/</a:t>
            </a:r>
            <a:endParaRPr lang="en-US" dirty="0">
              <a:solidFill>
                <a:schemeClr val="bg1">
                  <a:lumMod val="95000"/>
                </a:schemeClr>
              </a:solidFill>
              <a:latin typeface="+mj-lt"/>
            </a:endParaRPr>
          </a:p>
        </p:txBody>
      </p:sp>
      <p:sp>
        <p:nvSpPr>
          <p:cNvPr id="15" name="TextBox 14">
            <a:extLst>
              <a:ext uri="{FF2B5EF4-FFF2-40B4-BE49-F238E27FC236}">
                <a16:creationId xmlns:a16="http://schemas.microsoft.com/office/drawing/2014/main" id="{04374037-F80D-DDDF-481C-44D2EC7C4E52}"/>
              </a:ext>
            </a:extLst>
          </p:cNvPr>
          <p:cNvSpPr txBox="1"/>
          <p:nvPr/>
        </p:nvSpPr>
        <p:spPr>
          <a:xfrm>
            <a:off x="2519916" y="5027142"/>
            <a:ext cx="2700156" cy="369332"/>
          </a:xfrm>
          <a:prstGeom prst="rect">
            <a:avLst/>
          </a:prstGeom>
          <a:noFill/>
        </p:spPr>
        <p:txBody>
          <a:bodyPr wrap="square" rtlCol="0">
            <a:spAutoFit/>
          </a:bodyPr>
          <a:lstStyle/>
          <a:p>
            <a:r>
              <a:rPr lang="en-US" dirty="0">
                <a:solidFill>
                  <a:schemeClr val="bg1">
                    <a:lumMod val="95000"/>
                  </a:schemeClr>
                </a:solidFill>
                <a:latin typeface="+mj-lt"/>
              </a:rPr>
              <a:t>u </a:t>
            </a:r>
            <a:r>
              <a:rPr lang="en-US" dirty="0">
                <a:solidFill>
                  <a:schemeClr val="bg1">
                    <a:lumMod val="95000"/>
                  </a:schemeClr>
                </a:solidFill>
                <a:latin typeface="+mj-lt"/>
                <a:sym typeface="Wingdings" pitchFamily="2" charset="2"/>
              </a:rPr>
              <a:t> /</a:t>
            </a:r>
            <a:r>
              <a:rPr lang="en-GB" b="0" i="0" dirty="0" err="1">
                <a:solidFill>
                  <a:schemeClr val="bg1">
                    <a:lumMod val="95000"/>
                  </a:schemeClr>
                </a:solidFill>
                <a:effectLst/>
                <a:latin typeface="+mj-lt"/>
              </a:rPr>
              <a:t>ʌ</a:t>
            </a:r>
            <a:r>
              <a:rPr lang="en-US" dirty="0">
                <a:solidFill>
                  <a:schemeClr val="bg1">
                    <a:lumMod val="95000"/>
                  </a:schemeClr>
                </a:solidFill>
                <a:latin typeface="+mj-lt"/>
                <a:sym typeface="Wingdings" pitchFamily="2" charset="2"/>
              </a:rPr>
              <a:t>/  in underground</a:t>
            </a:r>
            <a:endParaRPr lang="en-US" dirty="0">
              <a:solidFill>
                <a:schemeClr val="bg1">
                  <a:lumMod val="95000"/>
                </a:schemeClr>
              </a:solidFill>
              <a:latin typeface="+mj-lt"/>
            </a:endParaRPr>
          </a:p>
        </p:txBody>
      </p:sp>
      <p:sp>
        <p:nvSpPr>
          <p:cNvPr id="16" name="TextBox 15">
            <a:extLst>
              <a:ext uri="{FF2B5EF4-FFF2-40B4-BE49-F238E27FC236}">
                <a16:creationId xmlns:a16="http://schemas.microsoft.com/office/drawing/2014/main" id="{F31EDB4B-4CCE-BE7B-00E0-4FE4CD460C11}"/>
              </a:ext>
            </a:extLst>
          </p:cNvPr>
          <p:cNvSpPr txBox="1"/>
          <p:nvPr/>
        </p:nvSpPr>
        <p:spPr>
          <a:xfrm>
            <a:off x="2532454" y="5457106"/>
            <a:ext cx="2700156" cy="369332"/>
          </a:xfrm>
          <a:prstGeom prst="rect">
            <a:avLst/>
          </a:prstGeom>
          <a:noFill/>
        </p:spPr>
        <p:txBody>
          <a:bodyPr wrap="square" rtlCol="0">
            <a:spAutoFit/>
          </a:bodyPr>
          <a:lstStyle/>
          <a:p>
            <a:r>
              <a:rPr lang="en-US" dirty="0">
                <a:solidFill>
                  <a:schemeClr val="bg1">
                    <a:lumMod val="95000"/>
                  </a:schemeClr>
                </a:solidFill>
                <a:latin typeface="+mj-lt"/>
              </a:rPr>
              <a:t>u </a:t>
            </a:r>
            <a:r>
              <a:rPr lang="en-US" dirty="0">
                <a:solidFill>
                  <a:schemeClr val="bg1">
                    <a:lumMod val="95000"/>
                  </a:schemeClr>
                </a:solidFill>
                <a:latin typeface="+mj-lt"/>
                <a:sym typeface="Wingdings" pitchFamily="2" charset="2"/>
              </a:rPr>
              <a:t> /</a:t>
            </a:r>
            <a:r>
              <a:rPr lang="en-GB" dirty="0">
                <a:solidFill>
                  <a:schemeClr val="bg1">
                    <a:lumMod val="95000"/>
                  </a:schemeClr>
                </a:solidFill>
                <a:latin typeface="+mj-lt"/>
                <a:sym typeface="Wingdings" pitchFamily="2" charset="2"/>
              </a:rPr>
              <a:t>j</a:t>
            </a:r>
            <a:r>
              <a:rPr lang="en-US" dirty="0">
                <a:solidFill>
                  <a:schemeClr val="bg1">
                    <a:lumMod val="95000"/>
                  </a:schemeClr>
                </a:solidFill>
                <a:latin typeface="+mj-lt"/>
                <a:sym typeface="Wingdings" pitchFamily="2" charset="2"/>
              </a:rPr>
              <a:t>/  in university</a:t>
            </a:r>
            <a:endParaRPr lang="en-US" dirty="0">
              <a:solidFill>
                <a:schemeClr val="bg1">
                  <a:lumMod val="95000"/>
                </a:schemeClr>
              </a:solidFill>
              <a:latin typeface="+mj-lt"/>
            </a:endParaRPr>
          </a:p>
        </p:txBody>
      </p:sp>
      <p:sp>
        <p:nvSpPr>
          <p:cNvPr id="18" name="TextBox 17">
            <a:extLst>
              <a:ext uri="{FF2B5EF4-FFF2-40B4-BE49-F238E27FC236}">
                <a16:creationId xmlns:a16="http://schemas.microsoft.com/office/drawing/2014/main" id="{70660F88-0CC5-9E4B-3B84-86F35D156408}"/>
              </a:ext>
            </a:extLst>
          </p:cNvPr>
          <p:cNvSpPr txBox="1"/>
          <p:nvPr/>
        </p:nvSpPr>
        <p:spPr>
          <a:xfrm>
            <a:off x="2532454" y="5887070"/>
            <a:ext cx="2700156" cy="369332"/>
          </a:xfrm>
          <a:prstGeom prst="rect">
            <a:avLst/>
          </a:prstGeom>
          <a:noFill/>
        </p:spPr>
        <p:txBody>
          <a:bodyPr wrap="square" rtlCol="0">
            <a:spAutoFit/>
          </a:bodyPr>
          <a:lstStyle/>
          <a:p>
            <a:r>
              <a:rPr lang="en-US" dirty="0">
                <a:solidFill>
                  <a:schemeClr val="bg1">
                    <a:lumMod val="95000"/>
                  </a:schemeClr>
                </a:solidFill>
                <a:latin typeface="+mj-lt"/>
              </a:rPr>
              <a:t>e </a:t>
            </a:r>
            <a:r>
              <a:rPr lang="en-US" dirty="0">
                <a:solidFill>
                  <a:schemeClr val="bg1">
                    <a:lumMod val="95000"/>
                  </a:schemeClr>
                </a:solidFill>
                <a:latin typeface="+mj-lt"/>
                <a:sym typeface="Wingdings" pitchFamily="2" charset="2"/>
              </a:rPr>
              <a:t> /</a:t>
            </a:r>
            <a:r>
              <a:rPr lang="en-GB" dirty="0">
                <a:solidFill>
                  <a:schemeClr val="bg1">
                    <a:lumMod val="95000"/>
                  </a:schemeClr>
                </a:solidFill>
                <a:latin typeface="+mj-lt"/>
                <a:sym typeface="Wingdings" pitchFamily="2" charset="2"/>
              </a:rPr>
              <a:t>j</a:t>
            </a:r>
            <a:r>
              <a:rPr lang="en-US" dirty="0">
                <a:solidFill>
                  <a:schemeClr val="bg1">
                    <a:lumMod val="95000"/>
                  </a:schemeClr>
                </a:solidFill>
                <a:latin typeface="+mj-lt"/>
                <a:sym typeface="Wingdings" pitchFamily="2" charset="2"/>
              </a:rPr>
              <a:t>/  in European</a:t>
            </a:r>
            <a:endParaRPr lang="en-US" dirty="0">
              <a:solidFill>
                <a:schemeClr val="bg1">
                  <a:lumMod val="95000"/>
                </a:schemeClr>
              </a:solidFill>
              <a:latin typeface="+mj-lt"/>
            </a:endParaRPr>
          </a:p>
        </p:txBody>
      </p:sp>
      <p:cxnSp>
        <p:nvCxnSpPr>
          <p:cNvPr id="20" name="Straight Arrow Connector 19">
            <a:extLst>
              <a:ext uri="{FF2B5EF4-FFF2-40B4-BE49-F238E27FC236}">
                <a16:creationId xmlns:a16="http://schemas.microsoft.com/office/drawing/2014/main" id="{7ED4A98E-37AB-0ABC-68CC-B6B7358CBBF2}"/>
              </a:ext>
            </a:extLst>
          </p:cNvPr>
          <p:cNvCxnSpPr/>
          <p:nvPr/>
        </p:nvCxnSpPr>
        <p:spPr>
          <a:xfrm>
            <a:off x="2987824" y="2780928"/>
            <a:ext cx="3024336" cy="0"/>
          </a:xfrm>
          <a:prstGeom prst="straightConnector1">
            <a:avLst/>
          </a:prstGeom>
          <a:ln w="19050">
            <a:tailEnd type="triangle"/>
          </a:ln>
        </p:spPr>
        <p:style>
          <a:lnRef idx="1">
            <a:schemeClr val="accent6"/>
          </a:lnRef>
          <a:fillRef idx="0">
            <a:schemeClr val="accent6"/>
          </a:fillRef>
          <a:effectRef idx="0">
            <a:schemeClr val="accent6"/>
          </a:effectRef>
          <a:fontRef idx="minor">
            <a:schemeClr val="tx1"/>
          </a:fontRef>
        </p:style>
      </p:cxnSp>
      <p:sp>
        <p:nvSpPr>
          <p:cNvPr id="21" name="TextBox 20">
            <a:extLst>
              <a:ext uri="{FF2B5EF4-FFF2-40B4-BE49-F238E27FC236}">
                <a16:creationId xmlns:a16="http://schemas.microsoft.com/office/drawing/2014/main" id="{5EFA7DAC-0B2A-ABCF-C315-AF4066DF1BD3}"/>
              </a:ext>
            </a:extLst>
          </p:cNvPr>
          <p:cNvSpPr txBox="1"/>
          <p:nvPr/>
        </p:nvSpPr>
        <p:spPr>
          <a:xfrm>
            <a:off x="6215080" y="2436534"/>
            <a:ext cx="1372748" cy="646331"/>
          </a:xfrm>
          <a:prstGeom prst="rect">
            <a:avLst/>
          </a:prstGeom>
          <a:noFill/>
        </p:spPr>
        <p:txBody>
          <a:bodyPr wrap="none" rtlCol="0">
            <a:spAutoFit/>
          </a:bodyPr>
          <a:lstStyle/>
          <a:p>
            <a:r>
              <a:rPr lang="en-US" dirty="0">
                <a:solidFill>
                  <a:schemeClr val="bg1"/>
                </a:solidFill>
              </a:rPr>
              <a:t>Can VS Can’t</a:t>
            </a:r>
          </a:p>
          <a:p>
            <a:r>
              <a:rPr lang="en-US" dirty="0">
                <a:solidFill>
                  <a:schemeClr val="bg1"/>
                </a:solidFill>
              </a:rPr>
              <a:t>[UK VS US]</a:t>
            </a:r>
          </a:p>
        </p:txBody>
      </p:sp>
      <p:sp>
        <p:nvSpPr>
          <p:cNvPr id="22" name="Oval 21">
            <a:extLst>
              <a:ext uri="{FF2B5EF4-FFF2-40B4-BE49-F238E27FC236}">
                <a16:creationId xmlns:a16="http://schemas.microsoft.com/office/drawing/2014/main" id="{0ACA51BD-D308-ED89-941F-B3199A801139}"/>
              </a:ext>
            </a:extLst>
          </p:cNvPr>
          <p:cNvSpPr/>
          <p:nvPr/>
        </p:nvSpPr>
        <p:spPr>
          <a:xfrm>
            <a:off x="6386734" y="4820824"/>
            <a:ext cx="1336980" cy="1272564"/>
          </a:xfrm>
          <a:prstGeom prst="ellipse">
            <a:avLst/>
          </a:prstGeom>
          <a:noFill/>
          <a:ln w="1905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C3558A82-AFB2-9DC9-8ED1-19D486F5C7D5}"/>
              </a:ext>
            </a:extLst>
          </p:cNvPr>
          <p:cNvSpPr txBox="1"/>
          <p:nvPr/>
        </p:nvSpPr>
        <p:spPr>
          <a:xfrm>
            <a:off x="6807200" y="5257800"/>
            <a:ext cx="613309" cy="369332"/>
          </a:xfrm>
          <a:prstGeom prst="rect">
            <a:avLst/>
          </a:prstGeom>
          <a:noFill/>
        </p:spPr>
        <p:txBody>
          <a:bodyPr wrap="none" rtlCol="0">
            <a:spAutoFit/>
          </a:bodyPr>
          <a:lstStyle/>
          <a:p>
            <a:r>
              <a:rPr lang="en-US" dirty="0">
                <a:solidFill>
                  <a:schemeClr val="bg1"/>
                </a:solidFill>
              </a:rPr>
              <a:t>a/an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fltVal val="0"/>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fill="hold"/>
                                        <p:tgtEl>
                                          <p:spTgt spid="10"/>
                                        </p:tgtEl>
                                        <p:attrNameLst>
                                          <p:attrName>ppt_x</p:attrName>
                                        </p:attrNameLst>
                                      </p:cBhvr>
                                      <p:tavLst>
                                        <p:tav tm="0">
                                          <p:val>
                                            <p:strVal val="0-#ppt_w/2"/>
                                          </p:val>
                                        </p:tav>
                                        <p:tav tm="100000">
                                          <p:val>
                                            <p:strVal val="#ppt_x"/>
                                          </p:val>
                                        </p:tav>
                                      </p:tavLst>
                                    </p:anim>
                                    <p:anim calcmode="lin" valueType="num">
                                      <p:cBhvr additive="base">
                                        <p:cTn id="37" dur="10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0" fill="hold"/>
                                        <p:tgtEl>
                                          <p:spTgt spid="11"/>
                                        </p:tgtEl>
                                        <p:attrNameLst>
                                          <p:attrName>ppt_x</p:attrName>
                                        </p:attrNameLst>
                                      </p:cBhvr>
                                      <p:tavLst>
                                        <p:tav tm="0">
                                          <p:val>
                                            <p:strVal val="0-#ppt_w/2"/>
                                          </p:val>
                                        </p:tav>
                                        <p:tav tm="100000">
                                          <p:val>
                                            <p:strVal val="#ppt_x"/>
                                          </p:val>
                                        </p:tav>
                                      </p:tavLst>
                                    </p:anim>
                                    <p:anim calcmode="lin" valueType="num">
                                      <p:cBhvr additive="base">
                                        <p:cTn id="42" dur="10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2"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3000" fill="hold"/>
                                        <p:tgtEl>
                                          <p:spTgt spid="12"/>
                                        </p:tgtEl>
                                        <p:attrNameLst>
                                          <p:attrName>ppt_x</p:attrName>
                                        </p:attrNameLst>
                                      </p:cBhvr>
                                      <p:tavLst>
                                        <p:tav tm="0">
                                          <p:val>
                                            <p:strVal val="1+#ppt_w/2"/>
                                          </p:val>
                                        </p:tav>
                                        <p:tav tm="100000">
                                          <p:val>
                                            <p:strVal val="#ppt_x"/>
                                          </p:val>
                                        </p:tav>
                                      </p:tavLst>
                                    </p:anim>
                                    <p:anim calcmode="lin" valueType="num">
                                      <p:cBhvr additive="base">
                                        <p:cTn id="47" dur="3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1000" fill="hold"/>
                                        <p:tgtEl>
                                          <p:spTgt spid="13"/>
                                        </p:tgtEl>
                                        <p:attrNameLst>
                                          <p:attrName>ppt_x</p:attrName>
                                        </p:attrNameLst>
                                      </p:cBhvr>
                                      <p:tavLst>
                                        <p:tav tm="0">
                                          <p:val>
                                            <p:strVal val="1+#ppt_w/2"/>
                                          </p:val>
                                        </p:tav>
                                        <p:tav tm="100000">
                                          <p:val>
                                            <p:strVal val="#ppt_x"/>
                                          </p:val>
                                        </p:tav>
                                      </p:tavLst>
                                    </p:anim>
                                    <p:anim calcmode="lin" valueType="num">
                                      <p:cBhvr additive="base">
                                        <p:cTn id="53"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1000" fill="hold"/>
                                        <p:tgtEl>
                                          <p:spTgt spid="15"/>
                                        </p:tgtEl>
                                        <p:attrNameLst>
                                          <p:attrName>ppt_x</p:attrName>
                                        </p:attrNameLst>
                                      </p:cBhvr>
                                      <p:tavLst>
                                        <p:tav tm="0">
                                          <p:val>
                                            <p:strVal val="1+#ppt_w/2"/>
                                          </p:val>
                                        </p:tav>
                                        <p:tav tm="100000">
                                          <p:val>
                                            <p:strVal val="#ppt_x"/>
                                          </p:val>
                                        </p:tav>
                                      </p:tavLst>
                                    </p:anim>
                                    <p:anim calcmode="lin" valueType="num">
                                      <p:cBhvr additive="base">
                                        <p:cTn id="59"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grpId="0" nodeType="click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1000" fill="hold"/>
                                        <p:tgtEl>
                                          <p:spTgt spid="16"/>
                                        </p:tgtEl>
                                        <p:attrNameLst>
                                          <p:attrName>ppt_x</p:attrName>
                                        </p:attrNameLst>
                                      </p:cBhvr>
                                      <p:tavLst>
                                        <p:tav tm="0">
                                          <p:val>
                                            <p:strVal val="1+#ppt_w/2"/>
                                          </p:val>
                                        </p:tav>
                                        <p:tav tm="100000">
                                          <p:val>
                                            <p:strVal val="#ppt_x"/>
                                          </p:val>
                                        </p:tav>
                                      </p:tavLst>
                                    </p:anim>
                                    <p:anim calcmode="lin" valueType="num">
                                      <p:cBhvr additive="base">
                                        <p:cTn id="65" dur="1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1000" fill="hold"/>
                                        <p:tgtEl>
                                          <p:spTgt spid="18"/>
                                        </p:tgtEl>
                                        <p:attrNameLst>
                                          <p:attrName>ppt_x</p:attrName>
                                        </p:attrNameLst>
                                      </p:cBhvr>
                                      <p:tavLst>
                                        <p:tav tm="0">
                                          <p:val>
                                            <p:strVal val="#ppt_x"/>
                                          </p:val>
                                        </p:tav>
                                        <p:tav tm="100000">
                                          <p:val>
                                            <p:strVal val="#ppt_x"/>
                                          </p:val>
                                        </p:tav>
                                      </p:tavLst>
                                    </p:anim>
                                    <p:anim calcmode="lin" valueType="num">
                                      <p:cBhvr additive="base">
                                        <p:cTn id="71"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dissolve">
                                      <p:cBhvr>
                                        <p:cTn id="76" dur="1000"/>
                                        <p:tgtEl>
                                          <p:spTgt spid="22"/>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1000" fill="hold"/>
                                        <p:tgtEl>
                                          <p:spTgt spid="23"/>
                                        </p:tgtEl>
                                        <p:attrNameLst>
                                          <p:attrName>ppt_x</p:attrName>
                                        </p:attrNameLst>
                                      </p:cBhvr>
                                      <p:tavLst>
                                        <p:tav tm="0">
                                          <p:val>
                                            <p:strVal val="#ppt_x"/>
                                          </p:val>
                                        </p:tav>
                                        <p:tav tm="100000">
                                          <p:val>
                                            <p:strVal val="#ppt_x"/>
                                          </p:val>
                                        </p:tav>
                                      </p:tavLst>
                                    </p:anim>
                                    <p:anim calcmode="lin" valueType="num">
                                      <p:cBhvr additive="base">
                                        <p:cTn id="82"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nodeType="click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dissolve">
                                      <p:cBhvr>
                                        <p:cTn id="87" dur="1000"/>
                                        <p:tgtEl>
                                          <p:spTgt spid="20"/>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2" fill="hold" grpId="0" nodeType="clickEffect">
                                  <p:stCondLst>
                                    <p:cond delay="0"/>
                                  </p:stCondLst>
                                  <p:childTnLst>
                                    <p:set>
                                      <p:cBhvr>
                                        <p:cTn id="91" dur="1" fill="hold">
                                          <p:stCondLst>
                                            <p:cond delay="0"/>
                                          </p:stCondLst>
                                        </p:cTn>
                                        <p:tgtEl>
                                          <p:spTgt spid="21"/>
                                        </p:tgtEl>
                                        <p:attrNameLst>
                                          <p:attrName>style.visibility</p:attrName>
                                        </p:attrNameLst>
                                      </p:cBhvr>
                                      <p:to>
                                        <p:strVal val="visible"/>
                                      </p:to>
                                    </p:set>
                                    <p:anim calcmode="lin" valueType="num">
                                      <p:cBhvr additive="base">
                                        <p:cTn id="92" dur="1000" fill="hold"/>
                                        <p:tgtEl>
                                          <p:spTgt spid="21"/>
                                        </p:tgtEl>
                                        <p:attrNameLst>
                                          <p:attrName>ppt_x</p:attrName>
                                        </p:attrNameLst>
                                      </p:cBhvr>
                                      <p:tavLst>
                                        <p:tav tm="0">
                                          <p:val>
                                            <p:strVal val="1+#ppt_w/2"/>
                                          </p:val>
                                        </p:tav>
                                        <p:tav tm="100000">
                                          <p:val>
                                            <p:strVal val="#ppt_x"/>
                                          </p:val>
                                        </p:tav>
                                      </p:tavLst>
                                    </p:anim>
                                    <p:anim calcmode="lin" valueType="num">
                                      <p:cBhvr additive="base">
                                        <p:cTn id="93"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p:bldP spid="12" grpId="0"/>
      <p:bldP spid="13" grpId="0"/>
      <p:bldP spid="15" grpId="0"/>
      <p:bldP spid="16" grpId="0"/>
      <p:bldP spid="18" grpId="0"/>
      <p:bldP spid="21" grpId="0"/>
      <p:bldP spid="22" grpId="0" animBg="1"/>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F9F459A-EAEB-66BC-9AB1-0AF6E5E491F3}"/>
              </a:ext>
            </a:extLst>
          </p:cNvPr>
          <p:cNvSpPr>
            <a:spLocks noGrp="1"/>
          </p:cNvSpPr>
          <p:nvPr>
            <p:ph type="sldNum" sz="quarter" idx="12"/>
          </p:nvPr>
        </p:nvSpPr>
        <p:spPr/>
        <p:txBody>
          <a:bodyPr/>
          <a:lstStyle/>
          <a:p>
            <a:fld id="{475851F4-AA50-8247-9519-9946A9DEC1E3}" type="slidenum">
              <a:rPr lang="en-US" smtClean="0"/>
              <a:pPr/>
              <a:t>20</a:t>
            </a:fld>
            <a:endParaRPr lang="en-US"/>
          </a:p>
        </p:txBody>
      </p:sp>
      <p:sp>
        <p:nvSpPr>
          <p:cNvPr id="8" name="TextBox 7">
            <a:extLst>
              <a:ext uri="{FF2B5EF4-FFF2-40B4-BE49-F238E27FC236}">
                <a16:creationId xmlns:a16="http://schemas.microsoft.com/office/drawing/2014/main" id="{2FED4417-AF3E-40E0-4018-43D41BC83977}"/>
              </a:ext>
            </a:extLst>
          </p:cNvPr>
          <p:cNvSpPr txBox="1"/>
          <p:nvPr/>
        </p:nvSpPr>
        <p:spPr>
          <a:xfrm>
            <a:off x="539552" y="3105835"/>
            <a:ext cx="7848872" cy="769441"/>
          </a:xfrm>
          <a:prstGeom prst="rect">
            <a:avLst/>
          </a:prstGeom>
          <a:noFill/>
        </p:spPr>
        <p:txBody>
          <a:bodyPr wrap="square">
            <a:spAutoFit/>
          </a:bodyPr>
          <a:lstStyle/>
          <a:p>
            <a:pPr>
              <a:buNone/>
            </a:pPr>
            <a:r>
              <a:rPr lang="en-US" sz="2200" dirty="0">
                <a:solidFill>
                  <a:schemeClr val="bg1"/>
                </a:solidFill>
                <a:cs typeface="Calibri Light" panose="020F0302020204030204" pitchFamily="34" charset="0"/>
              </a:rPr>
              <a:t>In other words, the final sound of a word takes on the quality of the sound at the beginning of the next word. </a:t>
            </a:r>
          </a:p>
        </p:txBody>
      </p:sp>
      <p:sp>
        <p:nvSpPr>
          <p:cNvPr id="9" name="TextBox 8">
            <a:extLst>
              <a:ext uri="{FF2B5EF4-FFF2-40B4-BE49-F238E27FC236}">
                <a16:creationId xmlns:a16="http://schemas.microsoft.com/office/drawing/2014/main" id="{CAE91982-943B-F449-C2BB-E88235704B81}"/>
              </a:ext>
            </a:extLst>
          </p:cNvPr>
          <p:cNvSpPr txBox="1"/>
          <p:nvPr/>
        </p:nvSpPr>
        <p:spPr>
          <a:xfrm>
            <a:off x="457200" y="1162114"/>
            <a:ext cx="7931224" cy="1446550"/>
          </a:xfrm>
          <a:prstGeom prst="rect">
            <a:avLst/>
          </a:prstGeom>
          <a:noFill/>
        </p:spPr>
        <p:txBody>
          <a:bodyPr wrap="square">
            <a:spAutoFit/>
          </a:bodyPr>
          <a:lstStyle/>
          <a:p>
            <a:pPr>
              <a:buNone/>
            </a:pPr>
            <a:r>
              <a:rPr lang="en-US" sz="2200" b="1" dirty="0">
                <a:solidFill>
                  <a:schemeClr val="bg1"/>
                </a:solidFill>
                <a:cs typeface="Calibri Light" panose="020F0302020204030204" pitchFamily="34" charset="0"/>
              </a:rPr>
              <a:t>Sounds change</a:t>
            </a:r>
            <a:r>
              <a:rPr lang="en-US" sz="2200" dirty="0">
                <a:solidFill>
                  <a:schemeClr val="bg1"/>
                </a:solidFill>
                <a:latin typeface="Calibri Light" panose="020F0302020204030204" pitchFamily="34" charset="0"/>
                <a:cs typeface="Calibri Light" panose="020F0302020204030204" pitchFamily="34" charset="0"/>
              </a:rPr>
              <a:t>: When a word ends in a consonant sound and the following word begins with a consonant sound, depending on the particular sounds, the last sound of the first word or both the last sound and the first sound of the next word can change.</a:t>
            </a:r>
          </a:p>
        </p:txBody>
      </p:sp>
      <p:sp>
        <p:nvSpPr>
          <p:cNvPr id="11" name="TextBox 10">
            <a:extLst>
              <a:ext uri="{FF2B5EF4-FFF2-40B4-BE49-F238E27FC236}">
                <a16:creationId xmlns:a16="http://schemas.microsoft.com/office/drawing/2014/main" id="{BB147052-E5AC-B5D4-0723-4A6AF8A1FA9A}"/>
              </a:ext>
            </a:extLst>
          </p:cNvPr>
          <p:cNvSpPr txBox="1"/>
          <p:nvPr/>
        </p:nvSpPr>
        <p:spPr>
          <a:xfrm>
            <a:off x="539552" y="4509120"/>
            <a:ext cx="7848872" cy="769441"/>
          </a:xfrm>
          <a:prstGeom prst="rect">
            <a:avLst/>
          </a:prstGeom>
          <a:noFill/>
        </p:spPr>
        <p:txBody>
          <a:bodyPr wrap="square">
            <a:spAutoFit/>
          </a:bodyPr>
          <a:lstStyle/>
          <a:p>
            <a:pPr>
              <a:buNone/>
            </a:pPr>
            <a:r>
              <a:rPr lang="en-US" sz="2200" dirty="0">
                <a:solidFill>
                  <a:schemeClr val="bg1"/>
                </a:solidFill>
                <a:cs typeface="Calibri Light" panose="020F0302020204030204" pitchFamily="34" charset="0"/>
              </a:rPr>
              <a:t>Sometimes the sound at the end of the first word changes to a [completely] different sound.</a:t>
            </a:r>
          </a:p>
        </p:txBody>
      </p:sp>
    </p:spTree>
    <p:extLst>
      <p:ext uri="{BB962C8B-B14F-4D97-AF65-F5344CB8AC3E}">
        <p14:creationId xmlns:p14="http://schemas.microsoft.com/office/powerpoint/2010/main" val="6784863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5873824" cy="663689"/>
          </a:xfrm>
        </p:spPr>
        <p:txBody>
          <a:bodyPr>
            <a:noAutofit/>
          </a:bodyPr>
          <a:lstStyle/>
          <a:p>
            <a:pPr lvl="1"/>
            <a:r>
              <a:rPr lang="en-US" sz="2000" dirty="0">
                <a:solidFill>
                  <a:schemeClr val="bg1"/>
                </a:solidFill>
                <a:latin typeface="Calibri Light" panose="020F0302020204030204" pitchFamily="34" charset="0"/>
                <a:cs typeface="Calibri Light" panose="020F0302020204030204" pitchFamily="34" charset="0"/>
              </a:rPr>
              <a:t>Good girl. She's a good girl. (</a:t>
            </a:r>
            <a:r>
              <a:rPr lang="en-US" sz="2000" dirty="0" err="1">
                <a:solidFill>
                  <a:schemeClr val="bg1"/>
                </a:solidFill>
                <a:latin typeface="Calibri Light" panose="020F0302020204030204" pitchFamily="34" charset="0"/>
                <a:cs typeface="Calibri Light" panose="020F0302020204030204" pitchFamily="34" charset="0"/>
              </a:rPr>
              <a:t>goog</a:t>
            </a:r>
            <a:r>
              <a:rPr lang="en-US" sz="2000" dirty="0">
                <a:solidFill>
                  <a:schemeClr val="bg1"/>
                </a:solidFill>
                <a:latin typeface="Calibri Light" panose="020F0302020204030204" pitchFamily="34" charset="0"/>
                <a:cs typeface="Calibri Light" panose="020F0302020204030204" pitchFamily="34" charset="0"/>
              </a:rPr>
              <a:t> girl)</a:t>
            </a:r>
          </a:p>
          <a:p>
            <a:pPr lvl="1"/>
            <a:r>
              <a:rPr lang="en-US" sz="2000" dirty="0">
                <a:solidFill>
                  <a:schemeClr val="bg1"/>
                </a:solidFill>
                <a:latin typeface="Calibri Light" panose="020F0302020204030204" pitchFamily="34" charset="0"/>
                <a:cs typeface="Calibri Light" panose="020F0302020204030204" pitchFamily="34" charset="0"/>
              </a:rPr>
              <a:t>Good boy. He's a good boy. (</a:t>
            </a:r>
            <a:r>
              <a:rPr lang="en-US" sz="2000" dirty="0" err="1">
                <a:solidFill>
                  <a:schemeClr val="bg1"/>
                </a:solidFill>
                <a:latin typeface="Calibri Light" panose="020F0302020204030204" pitchFamily="34" charset="0"/>
                <a:cs typeface="Calibri Light" panose="020F0302020204030204" pitchFamily="34" charset="0"/>
              </a:rPr>
              <a:t>goob</a:t>
            </a:r>
            <a:r>
              <a:rPr lang="en-US" sz="2000" dirty="0">
                <a:solidFill>
                  <a:schemeClr val="bg1"/>
                </a:solidFill>
                <a:latin typeface="Calibri Light" panose="020F0302020204030204" pitchFamily="34" charset="0"/>
                <a:cs typeface="Calibri Light" panose="020F0302020204030204" pitchFamily="34" charset="0"/>
              </a:rPr>
              <a:t> boy)</a:t>
            </a:r>
          </a:p>
          <a:p>
            <a:pPr>
              <a:buNone/>
            </a:pPr>
            <a:r>
              <a:rPr lang="en-US" sz="2000" dirty="0">
                <a:solidFill>
                  <a:schemeClr val="bg1"/>
                </a:solidFill>
                <a:latin typeface="Calibri Light" panose="020F0302020204030204" pitchFamily="34" charset="0"/>
                <a:cs typeface="Calibri Light" panose="020F0302020204030204" pitchFamily="34" charset="0"/>
              </a:rPr>
              <a:t> </a:t>
            </a:r>
          </a:p>
          <a:p>
            <a:pPr>
              <a:buNone/>
            </a:pPr>
            <a:endParaRPr lang="en-US" sz="2000" dirty="0">
              <a:solidFill>
                <a:schemeClr val="bg1"/>
              </a:solidFill>
              <a:latin typeface="Calibri Light" panose="020F0302020204030204" pitchFamily="34" charset="0"/>
              <a:cs typeface="Calibri Light" panose="020F0302020204030204" pitchFamily="34" charset="0"/>
            </a:endParaRPr>
          </a:p>
        </p:txBody>
      </p:sp>
      <p:sp>
        <p:nvSpPr>
          <p:cNvPr id="2" name="Slide Number Placeholder 1">
            <a:extLst>
              <a:ext uri="{FF2B5EF4-FFF2-40B4-BE49-F238E27FC236}">
                <a16:creationId xmlns:a16="http://schemas.microsoft.com/office/drawing/2014/main" id="{DD84D8A8-641B-3D47-8AD1-9D25C193549B}"/>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21</a:t>
            </a:fld>
            <a:endParaRPr lang="en-US" dirty="0">
              <a:solidFill>
                <a:schemeClr val="bg1"/>
              </a:solidFill>
              <a:latin typeface="Chalkduster" panose="03050602040202020205" pitchFamily="66" charset="77"/>
            </a:endParaRPr>
          </a:p>
        </p:txBody>
      </p:sp>
      <p:sp>
        <p:nvSpPr>
          <p:cNvPr id="7" name="TextBox 6">
            <a:extLst>
              <a:ext uri="{FF2B5EF4-FFF2-40B4-BE49-F238E27FC236}">
                <a16:creationId xmlns:a16="http://schemas.microsoft.com/office/drawing/2014/main" id="{A085259B-7073-90AD-BEE7-E9A27D0BCD39}"/>
              </a:ext>
            </a:extLst>
          </p:cNvPr>
          <p:cNvSpPr txBox="1"/>
          <p:nvPr/>
        </p:nvSpPr>
        <p:spPr>
          <a:xfrm>
            <a:off x="467544" y="4134559"/>
            <a:ext cx="7848872" cy="2246769"/>
          </a:xfrm>
          <a:prstGeom prst="rect">
            <a:avLst/>
          </a:prstGeom>
          <a:noFill/>
        </p:spPr>
        <p:txBody>
          <a:bodyPr wrap="square">
            <a:spAutoFit/>
          </a:bodyPr>
          <a:lstStyle/>
          <a:p>
            <a:pPr marL="800100" lvl="1" indent="-342900">
              <a:buFontTx/>
              <a:buChar char="-"/>
            </a:pPr>
            <a:r>
              <a:rPr lang="en-US" sz="2000" dirty="0">
                <a:solidFill>
                  <a:schemeClr val="bg1"/>
                </a:solidFill>
                <a:latin typeface="Calibri Light" panose="020F0302020204030204" pitchFamily="34" charset="0"/>
                <a:cs typeface="Calibri Light" panose="020F0302020204030204" pitchFamily="34" charset="0"/>
              </a:rPr>
              <a:t>White paper. I only use white paper. (</a:t>
            </a:r>
            <a:r>
              <a:rPr lang="en-US" sz="2000" dirty="0" err="1">
                <a:solidFill>
                  <a:schemeClr val="bg1"/>
                </a:solidFill>
                <a:latin typeface="Calibri Light" panose="020F0302020204030204" pitchFamily="34" charset="0"/>
                <a:cs typeface="Calibri Light" panose="020F0302020204030204" pitchFamily="34" charset="0"/>
              </a:rPr>
              <a:t>whipe</a:t>
            </a:r>
            <a:r>
              <a:rPr lang="en-US" sz="2000" dirty="0">
                <a:solidFill>
                  <a:schemeClr val="bg1"/>
                </a:solidFill>
                <a:latin typeface="Calibri Light" panose="020F0302020204030204" pitchFamily="34" charset="0"/>
                <a:cs typeface="Calibri Light" panose="020F0302020204030204" pitchFamily="34" charset="0"/>
              </a:rPr>
              <a:t> paper)</a:t>
            </a:r>
          </a:p>
          <a:p>
            <a:pPr marL="800100" lvl="1" indent="-342900">
              <a:buFontTx/>
              <a:buChar char="-"/>
            </a:pPr>
            <a:r>
              <a:rPr lang="en-US" sz="2000" dirty="0">
                <a:solidFill>
                  <a:schemeClr val="bg1"/>
                </a:solidFill>
                <a:latin typeface="Calibri Light" panose="020F0302020204030204" pitchFamily="34" charset="0"/>
                <a:cs typeface="Calibri Light" panose="020F0302020204030204" pitchFamily="34" charset="0"/>
              </a:rPr>
              <a:t>Speed boat. I've never been in speed boat. (</a:t>
            </a:r>
            <a:r>
              <a:rPr lang="en-US" sz="2000" dirty="0" err="1">
                <a:solidFill>
                  <a:schemeClr val="bg1"/>
                </a:solidFill>
                <a:latin typeface="Calibri Light" panose="020F0302020204030204" pitchFamily="34" charset="0"/>
                <a:cs typeface="Calibri Light" panose="020F0302020204030204" pitchFamily="34" charset="0"/>
              </a:rPr>
              <a:t>speeb</a:t>
            </a:r>
            <a:r>
              <a:rPr lang="en-US" sz="2000" dirty="0">
                <a:solidFill>
                  <a:schemeClr val="bg1"/>
                </a:solidFill>
                <a:latin typeface="Calibri Light" panose="020F0302020204030204" pitchFamily="34" charset="0"/>
                <a:cs typeface="Calibri Light" panose="020F0302020204030204" pitchFamily="34" charset="0"/>
              </a:rPr>
              <a:t> boat)</a:t>
            </a:r>
          </a:p>
          <a:p>
            <a:pPr marL="800100" lvl="1" indent="-342900">
              <a:buFontTx/>
              <a:buChar char="-"/>
            </a:pPr>
            <a:r>
              <a:rPr lang="en-US" sz="2000" dirty="0">
                <a:solidFill>
                  <a:schemeClr val="bg1"/>
                </a:solidFill>
                <a:latin typeface="Calibri Light" panose="020F0302020204030204" pitchFamily="34" charset="0"/>
                <a:cs typeface="Calibri Light" panose="020F0302020204030204" pitchFamily="34" charset="0"/>
              </a:rPr>
              <a:t>Can go. We can go now. (</a:t>
            </a:r>
            <a:r>
              <a:rPr lang="en-US" sz="2000" dirty="0" err="1">
                <a:solidFill>
                  <a:schemeClr val="bg1"/>
                </a:solidFill>
                <a:latin typeface="Calibri Light" panose="020F0302020204030204" pitchFamily="34" charset="0"/>
                <a:cs typeface="Calibri Light" panose="020F0302020204030204" pitchFamily="34" charset="0"/>
              </a:rPr>
              <a:t>caη</a:t>
            </a:r>
            <a:r>
              <a:rPr lang="en-US" sz="2000" dirty="0">
                <a:solidFill>
                  <a:schemeClr val="bg1"/>
                </a:solidFill>
                <a:latin typeface="Calibri Light" panose="020F0302020204030204" pitchFamily="34" charset="0"/>
                <a:cs typeface="Calibri Light" panose="020F0302020204030204" pitchFamily="34" charset="0"/>
              </a:rPr>
              <a:t> go)</a:t>
            </a:r>
          </a:p>
          <a:p>
            <a:pPr marL="800100" lvl="1" indent="-342900">
              <a:buFontTx/>
              <a:buChar char="-"/>
            </a:pPr>
            <a:r>
              <a:rPr lang="en-US" sz="2000" dirty="0">
                <a:solidFill>
                  <a:schemeClr val="bg1"/>
                </a:solidFill>
                <a:latin typeface="Calibri Light" panose="020F0302020204030204" pitchFamily="34" charset="0"/>
                <a:cs typeface="Calibri Light" panose="020F0302020204030204" pitchFamily="34" charset="0"/>
              </a:rPr>
              <a:t>Can buy. We can buy it. (cam buy)</a:t>
            </a:r>
          </a:p>
          <a:p>
            <a:pPr marL="800100" lvl="1" indent="-342900">
              <a:buFontTx/>
              <a:buChar char="-"/>
            </a:pPr>
            <a:r>
              <a:rPr lang="en-US" sz="2000" dirty="0">
                <a:solidFill>
                  <a:schemeClr val="bg1"/>
                </a:solidFill>
                <a:latin typeface="Calibri Light" panose="020F0302020204030204" pitchFamily="34" charset="0"/>
                <a:cs typeface="Calibri Light" panose="020F0302020204030204" pitchFamily="34" charset="0"/>
              </a:rPr>
              <a:t>Green Park. I walked through Green Park. (</a:t>
            </a:r>
            <a:r>
              <a:rPr lang="en-US" sz="2000" dirty="0" err="1">
                <a:solidFill>
                  <a:schemeClr val="bg1"/>
                </a:solidFill>
                <a:latin typeface="Calibri Light" panose="020F0302020204030204" pitchFamily="34" charset="0"/>
                <a:cs typeface="Calibri Light" panose="020F0302020204030204" pitchFamily="34" charset="0"/>
              </a:rPr>
              <a:t>greem</a:t>
            </a:r>
            <a:r>
              <a:rPr lang="en-US" sz="2000" dirty="0">
                <a:solidFill>
                  <a:schemeClr val="bg1"/>
                </a:solidFill>
                <a:latin typeface="Calibri Light" panose="020F0302020204030204" pitchFamily="34" charset="0"/>
                <a:cs typeface="Calibri Light" panose="020F0302020204030204" pitchFamily="34" charset="0"/>
              </a:rPr>
              <a:t> park) </a:t>
            </a:r>
          </a:p>
          <a:p>
            <a:pPr marL="800100" lvl="1" indent="-342900">
              <a:buFontTx/>
              <a:buChar char="-"/>
            </a:pPr>
            <a:r>
              <a:rPr lang="en-US" sz="2000" dirty="0">
                <a:solidFill>
                  <a:schemeClr val="bg1"/>
                </a:solidFill>
                <a:latin typeface="Calibri Light" panose="020F0302020204030204" pitchFamily="34" charset="0"/>
                <a:cs typeface="Calibri Light" panose="020F0302020204030204" pitchFamily="34" charset="0"/>
              </a:rPr>
              <a:t>On Monday. He arrives on Monday. (om Monday)</a:t>
            </a:r>
          </a:p>
          <a:p>
            <a:pPr>
              <a:buNone/>
            </a:pPr>
            <a:r>
              <a:rPr lang="en-US" sz="2000" dirty="0">
                <a:solidFill>
                  <a:schemeClr val="bg1"/>
                </a:solidFill>
                <a:latin typeface="Calibri Light" panose="020F0302020204030204" pitchFamily="34" charset="0"/>
                <a:cs typeface="Calibri Light" panose="020F0302020204030204" pitchFamily="34" charset="0"/>
              </a:rPr>
              <a:t> </a:t>
            </a:r>
          </a:p>
        </p:txBody>
      </p:sp>
      <p:pic>
        <p:nvPicPr>
          <p:cNvPr id="1026" name="Picture 2" descr="Who&amp;#39;s a good girl? - Meme - MemesHappen">
            <a:extLst>
              <a:ext uri="{FF2B5EF4-FFF2-40B4-BE49-F238E27FC236}">
                <a16:creationId xmlns:a16="http://schemas.microsoft.com/office/drawing/2014/main" id="{4164912B-2AFD-C11E-7CD0-095B92250E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56996">
            <a:off x="6611888" y="80031"/>
            <a:ext cx="2016224" cy="30115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oodvibes Dog GIFs | Tenor">
            <a:extLst>
              <a:ext uri="{FF2B5EF4-FFF2-40B4-BE49-F238E27FC236}">
                <a16:creationId xmlns:a16="http://schemas.microsoft.com/office/drawing/2014/main" id="{6F7E8978-2FC3-1D9B-0A43-885713F289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18597">
            <a:off x="5549677" y="1280996"/>
            <a:ext cx="1969779" cy="24264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8" presetClass="entr" presetSubtype="12" fill="hold" nodeType="after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strips(downLeft)">
                                      <p:cBhvr>
                                        <p:cTn id="18" dur="1000"/>
                                        <p:tgtEl>
                                          <p:spTgt spid="1026"/>
                                        </p:tgtEl>
                                      </p:cBhvr>
                                    </p:animEffect>
                                  </p:childTnLst>
                                </p:cTn>
                              </p:par>
                            </p:childTnLst>
                          </p:cTn>
                        </p:par>
                        <p:par>
                          <p:cTn id="19" fill="hold">
                            <p:stCondLst>
                              <p:cond delay="2000"/>
                            </p:stCondLst>
                            <p:childTnLst>
                              <p:par>
                                <p:cTn id="20" presetID="18" presetClass="entr" presetSubtype="12" fill="hold" nodeType="afterEffect">
                                  <p:stCondLst>
                                    <p:cond delay="0"/>
                                  </p:stCondLst>
                                  <p:childTnLst>
                                    <p:set>
                                      <p:cBhvr>
                                        <p:cTn id="21" dur="1" fill="hold">
                                          <p:stCondLst>
                                            <p:cond delay="0"/>
                                          </p:stCondLst>
                                        </p:cTn>
                                        <p:tgtEl>
                                          <p:spTgt spid="1028"/>
                                        </p:tgtEl>
                                        <p:attrNameLst>
                                          <p:attrName>style.visibility</p:attrName>
                                        </p:attrNameLst>
                                      </p:cBhvr>
                                      <p:to>
                                        <p:strVal val="visible"/>
                                      </p:to>
                                    </p:set>
                                    <p:animEffect transition="in" filter="strips(downLeft)">
                                      <p:cBhvr>
                                        <p:cTn id="22" dur="1000"/>
                                        <p:tgtEl>
                                          <p:spTgt spid="102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 calcmode="lin" valueType="num">
                                      <p:cBhvr additive="base">
                                        <p:cTn id="3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7">
                                            <p:txEl>
                                              <p:pRg st="2" end="2"/>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
                                            <p:txEl>
                                              <p:pRg st="3" end="3"/>
                                            </p:txEl>
                                          </p:spTgt>
                                        </p:tgtEl>
                                        <p:attrNameLst>
                                          <p:attrName>style.visibility</p:attrName>
                                        </p:attrNameLst>
                                      </p:cBhvr>
                                      <p:to>
                                        <p:strVal val="visible"/>
                                      </p:to>
                                    </p:set>
                                    <p:anim calcmode="lin" valueType="num">
                                      <p:cBhvr additive="base">
                                        <p:cTn id="39"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0" dur="1000" fill="hold"/>
                                        <p:tgtEl>
                                          <p:spTgt spid="7">
                                            <p:txEl>
                                              <p:pRg st="3" end="3"/>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anim calcmode="lin" valueType="num">
                                      <p:cBhvr additive="base">
                                        <p:cTn id="4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7">
                                            <p:txEl>
                                              <p:pRg st="4" end="4"/>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
                                            <p:txEl>
                                              <p:pRg st="5" end="5"/>
                                            </p:txEl>
                                          </p:spTgt>
                                        </p:tgtEl>
                                        <p:attrNameLst>
                                          <p:attrName>style.visibility</p:attrName>
                                        </p:attrNameLst>
                                      </p:cBhvr>
                                      <p:to>
                                        <p:strVal val="visible"/>
                                      </p:to>
                                    </p:set>
                                    <p:anim calcmode="lin" valueType="num">
                                      <p:cBhvr additive="base">
                                        <p:cTn id="47"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716488"/>
          </a:xfrm>
        </p:spPr>
        <p:txBody>
          <a:bodyPr>
            <a:noAutofit/>
          </a:bodyPr>
          <a:lstStyle/>
          <a:p>
            <a:pPr>
              <a:buNone/>
            </a:pPr>
            <a:r>
              <a:rPr lang="en-US" sz="2100" dirty="0">
                <a:solidFill>
                  <a:schemeClr val="bg1"/>
                </a:solidFill>
                <a:latin typeface="Calibri Light" panose="020F0302020204030204" pitchFamily="34" charset="0"/>
                <a:cs typeface="Calibri Light" panose="020F0302020204030204" pitchFamily="34" charset="0"/>
              </a:rPr>
              <a:t>Sometimes more than one feature of connected speech happens at the same time. We talked about elision. When the sounds /t/ or /d/ occur between two consonant sounds, they will often be completely unpronounced. This means that the last sound of the first word will be different and can be changed by the beginning sound of the following word.</a:t>
            </a:r>
          </a:p>
          <a:p>
            <a:pPr lvl="1"/>
            <a:r>
              <a:rPr lang="en-US" sz="2100" dirty="0">
                <a:solidFill>
                  <a:schemeClr val="bg1"/>
                </a:solidFill>
                <a:latin typeface="Calibri Light" panose="020F0302020204030204" pitchFamily="34" charset="0"/>
                <a:cs typeface="Calibri Light" panose="020F0302020204030204" pitchFamily="34" charset="0"/>
              </a:rPr>
              <a:t>Hand bag. She couldn't find her handbag. (</a:t>
            </a:r>
            <a:r>
              <a:rPr lang="en-US" sz="2100" dirty="0" err="1">
                <a:solidFill>
                  <a:schemeClr val="bg1"/>
                </a:solidFill>
                <a:latin typeface="Calibri Light" panose="020F0302020204030204" pitchFamily="34" charset="0"/>
                <a:cs typeface="Calibri Light" panose="020F0302020204030204" pitchFamily="34" charset="0"/>
              </a:rPr>
              <a:t>hambag</a:t>
            </a:r>
            <a:r>
              <a:rPr lang="en-US" sz="2100" dirty="0">
                <a:solidFill>
                  <a:schemeClr val="bg1"/>
                </a:solidFill>
                <a:latin typeface="Calibri Light" panose="020F0302020204030204" pitchFamily="34" charset="0"/>
                <a:cs typeface="Calibri Light" panose="020F0302020204030204" pitchFamily="34" charset="0"/>
              </a:rPr>
              <a:t>)</a:t>
            </a:r>
          </a:p>
          <a:p>
            <a:pPr lvl="1"/>
            <a:r>
              <a:rPr lang="en-US" sz="2100" dirty="0">
                <a:solidFill>
                  <a:schemeClr val="bg1"/>
                </a:solidFill>
                <a:latin typeface="Calibri Light" panose="020F0302020204030204" pitchFamily="34" charset="0"/>
                <a:cs typeface="Calibri Light" panose="020F0302020204030204" pitchFamily="34" charset="0"/>
              </a:rPr>
              <a:t>Saint Paul's. I'm going to visit Saint Paul's Cathedral today. (</a:t>
            </a:r>
            <a:r>
              <a:rPr lang="en-US" sz="2100" dirty="0" err="1">
                <a:solidFill>
                  <a:schemeClr val="bg1"/>
                </a:solidFill>
                <a:latin typeface="Calibri Light" panose="020F0302020204030204" pitchFamily="34" charset="0"/>
                <a:cs typeface="Calibri Light" panose="020F0302020204030204" pitchFamily="34" charset="0"/>
              </a:rPr>
              <a:t>Sem</a:t>
            </a:r>
            <a:r>
              <a:rPr lang="en-US" sz="2100" dirty="0">
                <a:solidFill>
                  <a:schemeClr val="bg1"/>
                </a:solidFill>
                <a:latin typeface="Calibri Light" panose="020F0302020204030204" pitchFamily="34" charset="0"/>
                <a:cs typeface="Calibri Light" panose="020F0302020204030204" pitchFamily="34" charset="0"/>
              </a:rPr>
              <a:t> Paul's)</a:t>
            </a:r>
          </a:p>
          <a:p>
            <a:pPr>
              <a:buNone/>
            </a:pPr>
            <a:endParaRPr lang="en-US" sz="2100" dirty="0">
              <a:solidFill>
                <a:schemeClr val="bg1"/>
              </a:solidFill>
              <a:latin typeface="Calibri Light" panose="020F0302020204030204" pitchFamily="34" charset="0"/>
              <a:cs typeface="Calibri Light" panose="020F0302020204030204" pitchFamily="34" charset="0"/>
            </a:endParaRPr>
          </a:p>
          <a:p>
            <a:pPr>
              <a:buNone/>
            </a:pPr>
            <a:r>
              <a:rPr lang="en-US" sz="2100" dirty="0">
                <a:solidFill>
                  <a:schemeClr val="bg1"/>
                </a:solidFill>
                <a:latin typeface="Calibri Light" panose="020F0302020204030204" pitchFamily="34" charset="0"/>
                <a:cs typeface="Calibri Light" panose="020F0302020204030204" pitchFamily="34" charset="0"/>
              </a:rPr>
              <a:t>There is another common form of assimilation when both the last sound of the first word and the first sound of the following word change to a third sound.</a:t>
            </a:r>
          </a:p>
          <a:p>
            <a:pPr lvl="1"/>
            <a:r>
              <a:rPr lang="en-US" sz="2100" dirty="0">
                <a:solidFill>
                  <a:schemeClr val="bg1"/>
                </a:solidFill>
                <a:latin typeface="Calibri Light" panose="020F0302020204030204" pitchFamily="34" charset="0"/>
                <a:cs typeface="Calibri Light" panose="020F0302020204030204" pitchFamily="34" charset="0"/>
              </a:rPr>
              <a:t>Would you </a:t>
            </a:r>
            <a:r>
              <a:rPr lang="en-US" sz="2100" dirty="0">
                <a:solidFill>
                  <a:schemeClr val="bg1"/>
                </a:solidFill>
                <a:latin typeface="Calibri Light" panose="020F0302020204030204" pitchFamily="34" charset="0"/>
                <a:cs typeface="Calibri Light" panose="020F0302020204030204" pitchFamily="34" charset="0"/>
                <a:sym typeface="Wingdings"/>
              </a:rPr>
              <a:t> </a:t>
            </a:r>
            <a:r>
              <a:rPr lang="en-US" sz="2100" dirty="0">
                <a:solidFill>
                  <a:schemeClr val="bg1"/>
                </a:solidFill>
                <a:latin typeface="Calibri Light" panose="020F0302020204030204" pitchFamily="34" charset="0"/>
                <a:cs typeface="Calibri Light" panose="020F0302020204030204" pitchFamily="34" charset="0"/>
              </a:rPr>
              <a:t>Would you like some tea?		</a:t>
            </a:r>
            <a:r>
              <a:rPr lang="en-US" sz="2100" dirty="0">
                <a:solidFill>
                  <a:schemeClr val="bg1"/>
                </a:solidFill>
                <a:latin typeface="Calibri Light" panose="020F0302020204030204" pitchFamily="34" charset="0"/>
                <a:cs typeface="Calibri Light" panose="020F0302020204030204" pitchFamily="34" charset="0"/>
                <a:sym typeface="Wingdings" pitchFamily="2" charset="2"/>
              </a:rPr>
              <a:t> /d/+/j/ = /</a:t>
            </a:r>
            <a:r>
              <a:rPr lang="en-US" sz="2400" dirty="0">
                <a:solidFill>
                  <a:schemeClr val="bg1"/>
                </a:solidFill>
                <a:latin typeface="Calibri Light" panose="020F0302020204030204" pitchFamily="34" charset="0"/>
                <a:cs typeface="Calibri Light" panose="020F0302020204030204" pitchFamily="34" charset="0"/>
              </a:rPr>
              <a:t> </a:t>
            </a:r>
            <a:r>
              <a:rPr lang="en-US" sz="2400" dirty="0" err="1">
                <a:solidFill>
                  <a:schemeClr val="bg1"/>
                </a:solidFill>
                <a:latin typeface="Calibri Light" panose="020F0302020204030204" pitchFamily="34" charset="0"/>
                <a:cs typeface="Calibri Light" panose="020F0302020204030204" pitchFamily="34" charset="0"/>
              </a:rPr>
              <a:t>ʤ</a:t>
            </a:r>
            <a:r>
              <a:rPr lang="en-US" sz="2400" dirty="0">
                <a:solidFill>
                  <a:schemeClr val="bg1"/>
                </a:solidFill>
                <a:latin typeface="Calibri Light" panose="020F0302020204030204" pitchFamily="34" charset="0"/>
                <a:cs typeface="Calibri Light" panose="020F0302020204030204" pitchFamily="34" charset="0"/>
              </a:rPr>
              <a:t>/</a:t>
            </a:r>
            <a:endParaRPr lang="en-US" sz="2100" dirty="0">
              <a:solidFill>
                <a:schemeClr val="bg1"/>
              </a:solidFill>
              <a:latin typeface="Calibri Light" panose="020F0302020204030204" pitchFamily="34" charset="0"/>
              <a:cs typeface="Calibri Light" panose="020F0302020204030204" pitchFamily="34" charset="0"/>
            </a:endParaRPr>
          </a:p>
          <a:p>
            <a:pPr lvl="1"/>
            <a:r>
              <a:rPr lang="en-US" sz="2100" dirty="0">
                <a:solidFill>
                  <a:schemeClr val="bg1"/>
                </a:solidFill>
                <a:latin typeface="Calibri Light" panose="020F0302020204030204" pitchFamily="34" charset="0"/>
                <a:cs typeface="Calibri Light" panose="020F0302020204030204" pitchFamily="34" charset="0"/>
              </a:rPr>
              <a:t>Did you </a:t>
            </a:r>
            <a:r>
              <a:rPr lang="en-US" sz="2100" dirty="0" err="1">
                <a:solidFill>
                  <a:schemeClr val="bg1"/>
                </a:solidFill>
                <a:latin typeface="Calibri Light" panose="020F0302020204030204" pitchFamily="34" charset="0"/>
                <a:cs typeface="Calibri Light" panose="020F0302020204030204" pitchFamily="34" charset="0"/>
                <a:sym typeface="Wingdings"/>
              </a:rPr>
              <a:t></a:t>
            </a:r>
            <a:r>
              <a:rPr lang="en-US" sz="2100" dirty="0">
                <a:solidFill>
                  <a:schemeClr val="bg1"/>
                </a:solidFill>
                <a:latin typeface="Calibri Light" panose="020F0302020204030204" pitchFamily="34" charset="0"/>
                <a:cs typeface="Calibri Light" panose="020F0302020204030204" pitchFamily="34" charset="0"/>
              </a:rPr>
              <a:t> Did you see it?</a:t>
            </a:r>
          </a:p>
          <a:p>
            <a:pPr lvl="1"/>
            <a:r>
              <a:rPr lang="en-US" sz="2100" dirty="0">
                <a:solidFill>
                  <a:schemeClr val="bg1"/>
                </a:solidFill>
                <a:latin typeface="Calibri Light" panose="020F0302020204030204" pitchFamily="34" charset="0"/>
                <a:cs typeface="Calibri Light" panose="020F0302020204030204" pitchFamily="34" charset="0"/>
              </a:rPr>
              <a:t>Do you </a:t>
            </a:r>
            <a:r>
              <a:rPr lang="en-US" sz="2100" dirty="0" err="1">
                <a:solidFill>
                  <a:schemeClr val="bg1"/>
                </a:solidFill>
                <a:latin typeface="Calibri Light" panose="020F0302020204030204" pitchFamily="34" charset="0"/>
                <a:cs typeface="Calibri Light" panose="020F0302020204030204" pitchFamily="34" charset="0"/>
                <a:sym typeface="Wingdings"/>
              </a:rPr>
              <a:t></a:t>
            </a:r>
            <a:r>
              <a:rPr lang="en-US" sz="2100" dirty="0">
                <a:solidFill>
                  <a:schemeClr val="bg1"/>
                </a:solidFill>
                <a:latin typeface="Calibri Light" panose="020F0302020204030204" pitchFamily="34" charset="0"/>
                <a:cs typeface="Calibri Light" panose="020F0302020204030204" pitchFamily="34" charset="0"/>
              </a:rPr>
              <a:t> Do you want to get a </a:t>
            </a:r>
            <a:r>
              <a:rPr lang="en-US" sz="2100" dirty="0" err="1">
                <a:solidFill>
                  <a:schemeClr val="bg1"/>
                </a:solidFill>
                <a:latin typeface="Calibri Light" panose="020F0302020204030204" pitchFamily="34" charset="0"/>
                <a:cs typeface="Calibri Light" panose="020F0302020204030204" pitchFamily="34" charset="0"/>
              </a:rPr>
              <a:t>cuppa</a:t>
            </a:r>
            <a:r>
              <a:rPr lang="en-US" sz="2100" dirty="0">
                <a:solidFill>
                  <a:schemeClr val="bg1"/>
                </a:solidFill>
                <a:latin typeface="Calibri Light" panose="020F0302020204030204" pitchFamily="34" charset="0"/>
                <a:cs typeface="Calibri Light" panose="020F0302020204030204" pitchFamily="34" charset="0"/>
              </a:rPr>
              <a:t>*? </a:t>
            </a:r>
            <a:r>
              <a:rPr lang="en-US" sz="2100" dirty="0" err="1">
                <a:solidFill>
                  <a:schemeClr val="bg1"/>
                </a:solidFill>
                <a:latin typeface="Calibri Light" panose="020F0302020204030204" pitchFamily="34" charset="0"/>
                <a:cs typeface="Calibri Light" panose="020F0302020204030204" pitchFamily="34" charset="0"/>
                <a:sym typeface="Wingdings"/>
              </a:rPr>
              <a:t></a:t>
            </a:r>
            <a:r>
              <a:rPr lang="en-US" sz="2100" dirty="0">
                <a:solidFill>
                  <a:schemeClr val="bg1"/>
                </a:solidFill>
                <a:latin typeface="Calibri Light" panose="020F0302020204030204" pitchFamily="34" charset="0"/>
                <a:cs typeface="Calibri Light" panose="020F0302020204030204" pitchFamily="34" charset="0"/>
                <a:sym typeface="Wingdings"/>
              </a:rPr>
              <a:t>    *</a:t>
            </a:r>
          </a:p>
          <a:p>
            <a:pPr>
              <a:buNone/>
            </a:pPr>
            <a:endParaRPr lang="en-US" sz="2100" dirty="0">
              <a:solidFill>
                <a:schemeClr val="bg1"/>
              </a:solidFill>
              <a:latin typeface="Calibri Light" panose="020F0302020204030204" pitchFamily="34" charset="0"/>
              <a:cs typeface="Calibri Light" panose="020F0302020204030204" pitchFamily="34" charset="0"/>
              <a:sym typeface="Wingdings"/>
            </a:endParaRPr>
          </a:p>
          <a:p>
            <a:pPr>
              <a:buNone/>
            </a:pPr>
            <a:r>
              <a:rPr lang="en-US" sz="1800" dirty="0">
                <a:solidFill>
                  <a:schemeClr val="bg1"/>
                </a:solidFill>
                <a:latin typeface="Calibri Light" panose="020F0302020204030204" pitchFamily="34" charset="0"/>
                <a:cs typeface="Calibri Light" panose="020F0302020204030204" pitchFamily="34" charset="0"/>
                <a:sym typeface="Wingdings"/>
              </a:rPr>
              <a:t>F</a:t>
            </a:r>
            <a:r>
              <a:rPr lang="en-US" sz="1600" dirty="0">
                <a:solidFill>
                  <a:schemeClr val="bg1"/>
                </a:solidFill>
                <a:latin typeface="Calibri Light" panose="020F0302020204030204" pitchFamily="34" charset="0"/>
                <a:cs typeface="Calibri Light" panose="020F0302020204030204" pitchFamily="34" charset="0"/>
                <a:sym typeface="Wingdings"/>
              </a:rPr>
              <a:t>or further reading/practicing: https://</a:t>
            </a:r>
            <a:r>
              <a:rPr lang="en-US" sz="1600" dirty="0" err="1">
                <a:solidFill>
                  <a:schemeClr val="bg1"/>
                </a:solidFill>
                <a:latin typeface="Calibri Light" panose="020F0302020204030204" pitchFamily="34" charset="0"/>
                <a:cs typeface="Calibri Light" panose="020F0302020204030204" pitchFamily="34" charset="0"/>
                <a:sym typeface="Wingdings"/>
              </a:rPr>
              <a:t>pronuncian.com</a:t>
            </a:r>
            <a:r>
              <a:rPr lang="en-US" sz="1600" dirty="0">
                <a:solidFill>
                  <a:schemeClr val="bg1"/>
                </a:solidFill>
                <a:latin typeface="Calibri Light" panose="020F0302020204030204" pitchFamily="34" charset="0"/>
                <a:cs typeface="Calibri Light" panose="020F0302020204030204" pitchFamily="34" charset="0"/>
                <a:sym typeface="Wingdings"/>
              </a:rPr>
              <a:t>/introduction-to-linking/ </a:t>
            </a:r>
            <a:endParaRPr lang="en-US" sz="1600" dirty="0">
              <a:solidFill>
                <a:schemeClr val="bg1"/>
              </a:solidFill>
              <a:latin typeface="Calibri Light" panose="020F0302020204030204" pitchFamily="34" charset="0"/>
              <a:cs typeface="Calibri Light" panose="020F0302020204030204" pitchFamily="34" charset="0"/>
            </a:endParaRPr>
          </a:p>
          <a:p>
            <a:pPr>
              <a:buNone/>
            </a:pPr>
            <a:endParaRPr lang="en-US" sz="1800" dirty="0">
              <a:solidFill>
                <a:schemeClr val="bg1"/>
              </a:solidFill>
              <a:latin typeface="Calibri Light" panose="020F0302020204030204" pitchFamily="34" charset="0"/>
              <a:cs typeface="Calibri Light" panose="020F0302020204030204" pitchFamily="34" charset="0"/>
            </a:endParaRPr>
          </a:p>
        </p:txBody>
      </p:sp>
      <p:pic>
        <p:nvPicPr>
          <p:cNvPr id="4" name="Picture 3" descr="cuppa.gif"/>
          <p:cNvPicPr>
            <a:picLocks noChangeAspect="1"/>
          </p:cNvPicPr>
          <p:nvPr/>
        </p:nvPicPr>
        <p:blipFill>
          <a:blip r:embed="rId2"/>
          <a:stretch>
            <a:fillRect/>
          </a:stretch>
        </p:blipFill>
        <p:spPr>
          <a:xfrm>
            <a:off x="6462481" y="5589240"/>
            <a:ext cx="2214000" cy="360000"/>
          </a:xfrm>
          <a:prstGeom prst="rect">
            <a:avLst/>
          </a:prstGeom>
        </p:spPr>
      </p:pic>
      <p:sp>
        <p:nvSpPr>
          <p:cNvPr id="2" name="Slide Number Placeholder 1">
            <a:extLst>
              <a:ext uri="{FF2B5EF4-FFF2-40B4-BE49-F238E27FC236}">
                <a16:creationId xmlns:a16="http://schemas.microsoft.com/office/drawing/2014/main" id="{5647BA91-9B33-524A-AF70-B78C27703C9F}"/>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22</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20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900" decel="100000" fill="hold"/>
                                        <p:tgtEl>
                                          <p:spTgt spid="4"/>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CB926-B318-6F4A-BC75-CDB2D4B32A68}"/>
              </a:ext>
            </a:extLst>
          </p:cNvPr>
          <p:cNvSpPr>
            <a:spLocks noGrp="1"/>
          </p:cNvSpPr>
          <p:nvPr>
            <p:ph type="title"/>
          </p:nvPr>
        </p:nvSpPr>
        <p:spPr/>
        <p:txBody>
          <a:bodyPr>
            <a:normAutofit/>
          </a:bodyPr>
          <a:lstStyle/>
          <a:p>
            <a:r>
              <a:rPr lang="en-IT" sz="3500" dirty="0">
                <a:solidFill>
                  <a:schemeClr val="bg1"/>
                </a:solidFill>
                <a:latin typeface="Chalkduster" panose="03050602040202020205" pitchFamily="66" charset="77"/>
              </a:rPr>
              <a:t>Stress-timed VS Syllable-timed</a:t>
            </a:r>
          </a:p>
        </p:txBody>
      </p:sp>
      <p:sp>
        <p:nvSpPr>
          <p:cNvPr id="3" name="Content Placeholder 2">
            <a:extLst>
              <a:ext uri="{FF2B5EF4-FFF2-40B4-BE49-F238E27FC236}">
                <a16:creationId xmlns:a16="http://schemas.microsoft.com/office/drawing/2014/main" id="{1689AD9A-B8DC-464A-8FAA-C8C80C9B0CEB}"/>
              </a:ext>
            </a:extLst>
          </p:cNvPr>
          <p:cNvSpPr>
            <a:spLocks noGrp="1"/>
          </p:cNvSpPr>
          <p:nvPr>
            <p:ph idx="1"/>
          </p:nvPr>
        </p:nvSpPr>
        <p:spPr/>
        <p:txBody>
          <a:bodyPr>
            <a:normAutofit/>
          </a:bodyPr>
          <a:lstStyle/>
          <a:p>
            <a:r>
              <a:rPr lang="en-IT" sz="2200" dirty="0">
                <a:solidFill>
                  <a:schemeClr val="bg1"/>
                </a:solidFill>
                <a:latin typeface="Calibri Light" panose="020F0302020204030204" pitchFamily="34" charset="0"/>
                <a:cs typeface="Calibri Light" panose="020F0302020204030204" pitchFamily="34" charset="0"/>
              </a:rPr>
              <a:t>Many languages such as Italian are “syllable-timed”:</a:t>
            </a:r>
          </a:p>
          <a:p>
            <a:pPr marL="0" indent="0">
              <a:buNone/>
            </a:pPr>
            <a:r>
              <a:rPr lang="en-IT" sz="2200" dirty="0">
                <a:solidFill>
                  <a:schemeClr val="bg1"/>
                </a:solidFill>
                <a:latin typeface="Calibri Light" panose="020F0302020204030204" pitchFamily="34" charset="0"/>
                <a:cs typeface="Calibri Light" panose="020F0302020204030204" pitchFamily="34" charset="0"/>
              </a:rPr>
              <a:t>		every syllable gets more or less the same stress or emphasis</a:t>
            </a:r>
          </a:p>
          <a:p>
            <a:pPr marL="0" indent="0">
              <a:buNone/>
            </a:pPr>
            <a:r>
              <a:rPr lang="en-IT" sz="2200" dirty="0">
                <a:solidFill>
                  <a:schemeClr val="bg1"/>
                </a:solidFill>
                <a:latin typeface="Calibri Light" panose="020F0302020204030204" pitchFamily="34" charset="0"/>
                <a:cs typeface="Calibri Light" panose="020F0302020204030204" pitchFamily="34" charset="0"/>
              </a:rPr>
              <a:t>			</a:t>
            </a:r>
            <a:r>
              <a:rPr lang="en-IT" sz="2200" dirty="0">
                <a:solidFill>
                  <a:schemeClr val="accent6">
                    <a:lumMod val="75000"/>
                  </a:schemeClr>
                </a:solidFill>
                <a:latin typeface="Calibri Light" panose="020F0302020204030204" pitchFamily="34" charset="0"/>
                <a:cs typeface="Calibri Light" panose="020F0302020204030204" pitchFamily="34" charset="0"/>
              </a:rPr>
              <a:t>e-du-ca-zio-ne</a:t>
            </a:r>
            <a:r>
              <a:rPr lang="en-IT" sz="2200" dirty="0">
                <a:solidFill>
                  <a:schemeClr val="bg1"/>
                </a:solidFill>
                <a:latin typeface="Calibri Light" panose="020F0302020204030204" pitchFamily="34" charset="0"/>
                <a:cs typeface="Calibri Light" panose="020F0302020204030204" pitchFamily="34" charset="0"/>
              </a:rPr>
              <a:t>: 5 staccato beats</a:t>
            </a:r>
          </a:p>
          <a:p>
            <a:pPr marL="0" indent="0">
              <a:buNone/>
            </a:pPr>
            <a:r>
              <a:rPr lang="en-IT" sz="2200" dirty="0">
                <a:solidFill>
                  <a:schemeClr val="bg1"/>
                </a:solidFill>
                <a:latin typeface="Calibri Light" panose="020F0302020204030204" pitchFamily="34" charset="0"/>
                <a:cs typeface="Calibri Light" panose="020F0302020204030204" pitchFamily="34" charset="0"/>
              </a:rPr>
              <a:t>			</a:t>
            </a:r>
            <a:r>
              <a:rPr lang="en-IT" sz="2200" dirty="0">
                <a:solidFill>
                  <a:schemeClr val="accent6">
                    <a:lumMod val="75000"/>
                  </a:schemeClr>
                </a:solidFill>
                <a:latin typeface="Calibri Light" panose="020F0302020204030204" pitchFamily="34" charset="0"/>
                <a:cs typeface="Calibri Light" panose="020F0302020204030204" pitchFamily="34" charset="0"/>
              </a:rPr>
              <a:t>fra-se</a:t>
            </a:r>
            <a:r>
              <a:rPr lang="en-IT" sz="2200" dirty="0">
                <a:solidFill>
                  <a:schemeClr val="bg1"/>
                </a:solidFill>
                <a:latin typeface="Calibri Light" panose="020F0302020204030204" pitchFamily="34" charset="0"/>
                <a:cs typeface="Calibri Light" panose="020F0302020204030204" pitchFamily="34" charset="0"/>
              </a:rPr>
              <a:t>: 2 staccato beats</a:t>
            </a:r>
          </a:p>
          <a:p>
            <a:pPr marL="0" indent="0">
              <a:buNone/>
            </a:pPr>
            <a:endParaRPr lang="en-IT" sz="2200" dirty="0">
              <a:solidFill>
                <a:schemeClr val="bg1"/>
              </a:solidFill>
              <a:latin typeface="Calibri Light" panose="020F0302020204030204" pitchFamily="34" charset="0"/>
              <a:cs typeface="Calibri Light" panose="020F0302020204030204" pitchFamily="34" charset="0"/>
            </a:endParaRPr>
          </a:p>
          <a:p>
            <a:r>
              <a:rPr lang="en-IT" sz="2200" dirty="0">
                <a:solidFill>
                  <a:schemeClr val="bg1"/>
                </a:solidFill>
                <a:latin typeface="Calibri Light" panose="020F0302020204030204" pitchFamily="34" charset="0"/>
                <a:cs typeface="Calibri Light" panose="020F0302020204030204" pitchFamily="34" charset="0"/>
              </a:rPr>
              <a:t>English is a stress-timed language: the rhythm is based on </a:t>
            </a:r>
            <a:r>
              <a:rPr lang="en-IT" sz="2200" dirty="0">
                <a:solidFill>
                  <a:schemeClr val="accent6">
                    <a:lumMod val="75000"/>
                  </a:schemeClr>
                </a:solidFill>
                <a:latin typeface="Calibri Light" panose="020F0302020204030204" pitchFamily="34" charset="0"/>
                <a:cs typeface="Calibri Light" panose="020F0302020204030204" pitchFamily="34" charset="0"/>
              </a:rPr>
              <a:t>stressed</a:t>
            </a:r>
            <a:r>
              <a:rPr lang="en-IT" sz="2200" dirty="0">
                <a:solidFill>
                  <a:schemeClr val="bg1"/>
                </a:solidFill>
                <a:latin typeface="Calibri Light" panose="020F0302020204030204" pitchFamily="34" charset="0"/>
                <a:cs typeface="Calibri Light" panose="020F0302020204030204" pitchFamily="34" charset="0"/>
              </a:rPr>
              <a:t> words and syllables, not </a:t>
            </a:r>
            <a:r>
              <a:rPr lang="en-IT" sz="2200" dirty="0">
                <a:solidFill>
                  <a:schemeClr val="accent6">
                    <a:lumMod val="75000"/>
                  </a:schemeClr>
                </a:solidFill>
                <a:latin typeface="Calibri Light" panose="020F0302020204030204" pitchFamily="34" charset="0"/>
                <a:cs typeface="Calibri Light" panose="020F0302020204030204" pitchFamily="34" charset="0"/>
              </a:rPr>
              <a:t>all</a:t>
            </a:r>
            <a:r>
              <a:rPr lang="en-IT" sz="2200" dirty="0">
                <a:solidFill>
                  <a:schemeClr val="bg1"/>
                </a:solidFill>
                <a:latin typeface="Calibri Light" panose="020F0302020204030204" pitchFamily="34" charset="0"/>
                <a:cs typeface="Calibri Light" panose="020F0302020204030204" pitchFamily="34" charset="0"/>
              </a:rPr>
              <a:t> words and syllables:</a:t>
            </a:r>
          </a:p>
          <a:p>
            <a:pPr marL="0" indent="0">
              <a:buNone/>
            </a:pPr>
            <a:r>
              <a:rPr lang="en-IT" sz="2200" dirty="0">
                <a:solidFill>
                  <a:schemeClr val="bg1"/>
                </a:solidFill>
                <a:latin typeface="Calibri Light" panose="020F0302020204030204" pitchFamily="34" charset="0"/>
                <a:cs typeface="Calibri Light" panose="020F0302020204030204" pitchFamily="34" charset="0"/>
              </a:rPr>
              <a:t>			ed-u-</a:t>
            </a:r>
            <a:r>
              <a:rPr lang="en-IT" sz="2200" dirty="0">
                <a:solidFill>
                  <a:schemeClr val="accent6">
                    <a:lumMod val="75000"/>
                  </a:schemeClr>
                </a:solidFill>
                <a:latin typeface="Calibri Light" panose="020F0302020204030204" pitchFamily="34" charset="0"/>
                <a:cs typeface="Calibri Light" panose="020F0302020204030204" pitchFamily="34" charset="0"/>
              </a:rPr>
              <a:t>CA</a:t>
            </a:r>
            <a:r>
              <a:rPr lang="en-IT" sz="2200" dirty="0">
                <a:solidFill>
                  <a:schemeClr val="bg1"/>
                </a:solidFill>
                <a:latin typeface="Calibri Light" panose="020F0302020204030204" pitchFamily="34" charset="0"/>
                <a:cs typeface="Calibri Light" panose="020F0302020204030204" pitchFamily="34" charset="0"/>
              </a:rPr>
              <a:t>-tion: 1 strong beat</a:t>
            </a:r>
          </a:p>
          <a:p>
            <a:pPr marL="0" indent="0">
              <a:buNone/>
            </a:pPr>
            <a:r>
              <a:rPr lang="en-IT" sz="2200" dirty="0">
                <a:solidFill>
                  <a:schemeClr val="bg1"/>
                </a:solidFill>
                <a:latin typeface="Calibri Light" panose="020F0302020204030204" pitchFamily="34" charset="0"/>
                <a:cs typeface="Calibri Light" panose="020F0302020204030204" pitchFamily="34" charset="0"/>
              </a:rPr>
              <a:t>			</a:t>
            </a:r>
            <a:r>
              <a:rPr lang="en-IT" sz="2200" dirty="0">
                <a:solidFill>
                  <a:schemeClr val="accent6">
                    <a:lumMod val="75000"/>
                  </a:schemeClr>
                </a:solidFill>
                <a:latin typeface="Calibri Light" panose="020F0302020204030204" pitchFamily="34" charset="0"/>
                <a:cs typeface="Calibri Light" panose="020F0302020204030204" pitchFamily="34" charset="0"/>
              </a:rPr>
              <a:t>ha</a:t>
            </a:r>
            <a:r>
              <a:rPr lang="en-IT" sz="2200" dirty="0">
                <a:solidFill>
                  <a:schemeClr val="bg1"/>
                </a:solidFill>
                <a:latin typeface="Calibri Light" panose="020F0302020204030204" pitchFamily="34" charset="0"/>
                <a:cs typeface="Calibri Light" panose="020F0302020204030204" pitchFamily="34" charset="0"/>
              </a:rPr>
              <a:t>-ppy: 1 strong beat</a:t>
            </a:r>
            <a:endParaRPr lang="en-IT" sz="1400" dirty="0">
              <a:solidFill>
                <a:schemeClr val="bg1"/>
              </a:solidFill>
              <a:latin typeface="Calibri Light" panose="020F0302020204030204" pitchFamily="34" charset="0"/>
              <a:cs typeface="Calibri Light" panose="020F0302020204030204" pitchFamily="34" charset="0"/>
            </a:endParaRPr>
          </a:p>
          <a:p>
            <a:pPr marL="0" indent="0">
              <a:buNone/>
            </a:pPr>
            <a:endParaRPr lang="en-IT" sz="2200" dirty="0">
              <a:solidFill>
                <a:schemeClr val="bg1"/>
              </a:solidFill>
              <a:latin typeface="Calibri Light" panose="020F0302020204030204" pitchFamily="34" charset="0"/>
              <a:cs typeface="Calibri Light" panose="020F0302020204030204" pitchFamily="34" charset="0"/>
            </a:endParaRPr>
          </a:p>
          <a:p>
            <a:pPr marL="0" indent="0">
              <a:buNone/>
            </a:pPr>
            <a:endParaRPr lang="en-IT" sz="22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E5544C18-BA43-D942-9E52-59A385287862}"/>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23</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109495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20" dur="1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32" dur="1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8" dur="1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44" dur="10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p:tgtEl>
                                          <p:spTgt spid="3">
                                            <p:txEl>
                                              <p:pRg st="7" end="7"/>
                                            </p:txEl>
                                          </p:spTgt>
                                        </p:tgtEl>
                                        <p:attrNameLst>
                                          <p:attrName>ppt_y</p:attrName>
                                        </p:attrNameLst>
                                      </p:cBhvr>
                                      <p:tavLst>
                                        <p:tav tm="0">
                                          <p:val>
                                            <p:strVal val="#ppt_y+#ppt_h*1.125000"/>
                                          </p:val>
                                        </p:tav>
                                        <p:tav tm="100000">
                                          <p:val>
                                            <p:strVal val="#ppt_y"/>
                                          </p:val>
                                        </p:tav>
                                      </p:tavLst>
                                    </p:anim>
                                    <p:animEffect transition="in" filter="wipe(up)">
                                      <p:cBhvr>
                                        <p:cTn id="5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9882F-A28F-234E-8A52-15697504E024}"/>
              </a:ext>
            </a:extLst>
          </p:cNvPr>
          <p:cNvSpPr>
            <a:spLocks noGrp="1"/>
          </p:cNvSpPr>
          <p:nvPr>
            <p:ph type="title"/>
          </p:nvPr>
        </p:nvSpPr>
        <p:spPr/>
        <p:txBody>
          <a:bodyPr>
            <a:normAutofit/>
          </a:bodyPr>
          <a:lstStyle/>
          <a:p>
            <a:r>
              <a:rPr lang="en-IT" sz="4000" dirty="0">
                <a:solidFill>
                  <a:schemeClr val="bg1"/>
                </a:solidFill>
                <a:latin typeface="Chalkduster" panose="03050602040202020205" pitchFamily="66" charset="77"/>
              </a:rPr>
              <a:t>Content words</a:t>
            </a:r>
          </a:p>
        </p:txBody>
      </p:sp>
      <p:sp>
        <p:nvSpPr>
          <p:cNvPr id="3" name="Content Placeholder 2">
            <a:extLst>
              <a:ext uri="{FF2B5EF4-FFF2-40B4-BE49-F238E27FC236}">
                <a16:creationId xmlns:a16="http://schemas.microsoft.com/office/drawing/2014/main" id="{7C035FC4-CF2B-6D4A-8328-16BC7887230A}"/>
              </a:ext>
            </a:extLst>
          </p:cNvPr>
          <p:cNvSpPr>
            <a:spLocks noGrp="1"/>
          </p:cNvSpPr>
          <p:nvPr>
            <p:ph idx="1"/>
          </p:nvPr>
        </p:nvSpPr>
        <p:spPr>
          <a:xfrm>
            <a:off x="457200" y="1700808"/>
            <a:ext cx="8229600" cy="5303841"/>
          </a:xfrm>
        </p:spPr>
        <p:txBody>
          <a:bodyPr>
            <a:normAutofit/>
          </a:bodyPr>
          <a:lstStyle/>
          <a:p>
            <a:r>
              <a:rPr lang="en-US" sz="2200" dirty="0">
                <a:solidFill>
                  <a:schemeClr val="bg1"/>
                </a:solidFill>
                <a:latin typeface="Calibri Light" panose="020F0302020204030204" pitchFamily="34" charset="0"/>
                <a:cs typeface="Calibri Light" panose="020F0302020204030204" pitchFamily="34" charset="0"/>
              </a:rPr>
              <a:t>To an English native ear:</a:t>
            </a:r>
          </a:p>
          <a:p>
            <a:pPr marL="0" indent="0">
              <a:buNone/>
            </a:pPr>
            <a:r>
              <a:rPr lang="en-US" sz="2200" dirty="0">
                <a:solidFill>
                  <a:schemeClr val="bg1"/>
                </a:solidFill>
                <a:latin typeface="Calibri Light" panose="020F0302020204030204" pitchFamily="34" charset="0"/>
                <a:cs typeface="Calibri Light" panose="020F0302020204030204" pitchFamily="34" charset="0"/>
              </a:rPr>
              <a:t>	same-length syllables = harder/longer to get the meaning</a:t>
            </a:r>
          </a:p>
          <a:p>
            <a:pPr marL="0" indent="0">
              <a:buNone/>
            </a:pPr>
            <a:endParaRPr lang="en-US" sz="2200" dirty="0">
              <a:solidFill>
                <a:schemeClr val="bg1"/>
              </a:solidFill>
              <a:latin typeface="Calibri Light" panose="020F0302020204030204" pitchFamily="34" charset="0"/>
              <a:cs typeface="Calibri Light" panose="020F0302020204030204" pitchFamily="34" charset="0"/>
            </a:endParaRPr>
          </a:p>
          <a:p>
            <a:r>
              <a:rPr lang="en-US" sz="2200" dirty="0">
                <a:solidFill>
                  <a:schemeClr val="bg1"/>
                </a:solidFill>
                <a:latin typeface="Calibri Light" panose="020F0302020204030204" pitchFamily="34" charset="0"/>
                <a:cs typeface="Calibri Light" panose="020F0302020204030204" pitchFamily="34" charset="0"/>
              </a:rPr>
              <a:t>An English native brain goes straight to </a:t>
            </a:r>
            <a:r>
              <a:rPr lang="en-US" sz="2200" dirty="0">
                <a:solidFill>
                  <a:schemeClr val="accent6">
                    <a:lumMod val="75000"/>
                  </a:schemeClr>
                </a:solidFill>
                <a:latin typeface="Calibri Light" panose="020F0302020204030204" pitchFamily="34" charset="0"/>
                <a:cs typeface="Calibri Light" panose="020F0302020204030204" pitchFamily="34" charset="0"/>
              </a:rPr>
              <a:t>content</a:t>
            </a:r>
            <a:r>
              <a:rPr lang="en-US" sz="2200" dirty="0">
                <a:solidFill>
                  <a:schemeClr val="bg1"/>
                </a:solidFill>
                <a:latin typeface="Calibri Light" panose="020F0302020204030204" pitchFamily="34" charset="0"/>
                <a:cs typeface="Calibri Light" panose="020F0302020204030204" pitchFamily="34" charset="0"/>
              </a:rPr>
              <a:t> </a:t>
            </a:r>
            <a:r>
              <a:rPr lang="en-US" sz="2200" dirty="0">
                <a:solidFill>
                  <a:schemeClr val="accent6">
                    <a:lumMod val="75000"/>
                  </a:schemeClr>
                </a:solidFill>
                <a:latin typeface="Calibri Light" panose="020F0302020204030204" pitchFamily="34" charset="0"/>
                <a:cs typeface="Calibri Light" panose="020F0302020204030204" pitchFamily="34" charset="0"/>
              </a:rPr>
              <a:t>words</a:t>
            </a:r>
            <a:r>
              <a:rPr lang="en-US" sz="2200" dirty="0">
                <a:solidFill>
                  <a:schemeClr val="bg1"/>
                </a:solidFill>
                <a:latin typeface="Calibri Light" panose="020F0302020204030204" pitchFamily="34" charset="0"/>
                <a:cs typeface="Calibri Light" panose="020F0302020204030204" pitchFamily="34" charset="0"/>
              </a:rPr>
              <a:t> </a:t>
            </a:r>
          </a:p>
          <a:p>
            <a:pPr marL="0" indent="0">
              <a:buNone/>
            </a:pPr>
            <a:r>
              <a:rPr lang="en-US" sz="2200" dirty="0">
                <a:solidFill>
                  <a:schemeClr val="bg1"/>
                </a:solidFill>
                <a:latin typeface="Calibri Light" panose="020F0302020204030204" pitchFamily="34" charset="0"/>
                <a:cs typeface="Calibri Light" panose="020F0302020204030204" pitchFamily="34" charset="0"/>
              </a:rPr>
              <a:t>	stressed words, with syllables that will </a:t>
            </a:r>
            <a:r>
              <a:rPr lang="en-US" sz="2200" dirty="0">
                <a:solidFill>
                  <a:schemeClr val="accent6">
                    <a:lumMod val="75000"/>
                  </a:schemeClr>
                </a:solidFill>
                <a:latin typeface="Calibri Light" panose="020F0302020204030204" pitchFamily="34" charset="0"/>
                <a:cs typeface="Calibri Light" panose="020F0302020204030204" pitchFamily="34" charset="0"/>
              </a:rPr>
              <a:t>pop out</a:t>
            </a:r>
            <a:r>
              <a:rPr lang="en-US" sz="2200" dirty="0">
                <a:solidFill>
                  <a:schemeClr val="bg1"/>
                </a:solidFill>
                <a:latin typeface="Calibri Light" panose="020F0302020204030204" pitchFamily="34" charset="0"/>
                <a:cs typeface="Calibri Light" panose="020F0302020204030204" pitchFamily="34" charset="0"/>
              </a:rPr>
              <a:t> of the line because 	they’re longer and they have more shape</a:t>
            </a:r>
          </a:p>
          <a:p>
            <a:pPr marL="0" indent="0">
              <a:buNone/>
            </a:pPr>
            <a:endParaRPr lang="en-US" sz="2200" dirty="0">
              <a:solidFill>
                <a:schemeClr val="bg1"/>
              </a:solidFill>
              <a:latin typeface="Calibri Light" panose="020F0302020204030204" pitchFamily="34" charset="0"/>
              <a:cs typeface="Calibri Light" panose="020F0302020204030204" pitchFamily="34" charset="0"/>
            </a:endParaRPr>
          </a:p>
          <a:p>
            <a:r>
              <a:rPr lang="en-US" sz="2200" dirty="0">
                <a:solidFill>
                  <a:schemeClr val="bg1"/>
                </a:solidFill>
                <a:latin typeface="Calibri Light" panose="020F0302020204030204" pitchFamily="34" charset="0"/>
                <a:cs typeface="Calibri Light" panose="020F0302020204030204" pitchFamily="34" charset="0"/>
              </a:rPr>
              <a:t>This makes stress (and intonation) important in English</a:t>
            </a:r>
          </a:p>
          <a:p>
            <a:pPr marL="0" indent="0">
              <a:buNone/>
            </a:pPr>
            <a:r>
              <a:rPr lang="en-US" sz="2200" dirty="0">
                <a:solidFill>
                  <a:schemeClr val="bg1"/>
                </a:solidFill>
                <a:latin typeface="Calibri Light" panose="020F0302020204030204" pitchFamily="34" charset="0"/>
                <a:cs typeface="Calibri Light" panose="020F0302020204030204" pitchFamily="34" charset="0"/>
              </a:rPr>
              <a:t>	Hitting the right stress = giving the right meaning of a sentence </a:t>
            </a:r>
          </a:p>
          <a:p>
            <a:pPr marL="0" indent="0">
              <a:buNone/>
            </a:pPr>
            <a:endParaRPr lang="en-US" sz="2200" dirty="0">
              <a:solidFill>
                <a:schemeClr val="bg1"/>
              </a:solidFill>
              <a:latin typeface="Calibri Light" panose="020F0302020204030204" pitchFamily="34" charset="0"/>
              <a:cs typeface="Calibri Light" panose="020F0302020204030204" pitchFamily="34" charset="0"/>
            </a:endParaRPr>
          </a:p>
          <a:p>
            <a:endParaRPr lang="en-US" sz="2200" dirty="0">
              <a:solidFill>
                <a:schemeClr val="bg1"/>
              </a:solidFill>
              <a:latin typeface="Calibri Light" panose="020F0302020204030204" pitchFamily="34" charset="0"/>
              <a:cs typeface="Calibri Light" panose="020F0302020204030204" pitchFamily="34" charset="0"/>
            </a:endParaRPr>
          </a:p>
          <a:p>
            <a:pPr marL="457200" lvl="1" indent="0">
              <a:buNone/>
            </a:pPr>
            <a:endParaRPr lang="en-US" sz="2200" dirty="0">
              <a:solidFill>
                <a:schemeClr val="bg1"/>
              </a:solidFill>
              <a:latin typeface="Calibri Light" panose="020F0302020204030204" pitchFamily="34" charset="0"/>
              <a:cs typeface="Calibri Light" panose="020F0302020204030204" pitchFamily="34" charset="0"/>
            </a:endParaRPr>
          </a:p>
          <a:p>
            <a:pPr marL="457200" lvl="1" indent="0">
              <a:buNone/>
            </a:pPr>
            <a:endParaRPr lang="en-US" sz="22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264E2FAC-7BA1-7046-95A8-BB99DF0F8717}"/>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24</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339277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1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linds(horizontal)">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linds(horizontal)">
                                      <p:cBhvr>
                                        <p:cTn id="28" dur="10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blinds(horizontal)">
                                      <p:cBhvr>
                                        <p:cTn id="33" dur="10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blinds(horizontal)">
                                      <p:cBhvr>
                                        <p:cTn id="3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41033-E73A-2143-BF11-A3539D32BEB2}"/>
              </a:ext>
            </a:extLst>
          </p:cNvPr>
          <p:cNvSpPr>
            <a:spLocks noGrp="1"/>
          </p:cNvSpPr>
          <p:nvPr>
            <p:ph type="title"/>
          </p:nvPr>
        </p:nvSpPr>
        <p:spPr>
          <a:xfrm>
            <a:off x="457200" y="-27384"/>
            <a:ext cx="8229600" cy="1143000"/>
          </a:xfrm>
        </p:spPr>
        <p:txBody>
          <a:bodyPr/>
          <a:lstStyle/>
          <a:p>
            <a:r>
              <a:rPr lang="en-IT" dirty="0">
                <a:solidFill>
                  <a:schemeClr val="accent6">
                    <a:lumMod val="75000"/>
                  </a:schemeClr>
                </a:solidFill>
                <a:latin typeface="Chalkduster" panose="03050602040202020205" pitchFamily="66" charset="77"/>
              </a:rPr>
              <a:t>BUT</a:t>
            </a:r>
          </a:p>
        </p:txBody>
      </p:sp>
      <p:sp>
        <p:nvSpPr>
          <p:cNvPr id="3" name="Content Placeholder 2">
            <a:extLst>
              <a:ext uri="{FF2B5EF4-FFF2-40B4-BE49-F238E27FC236}">
                <a16:creationId xmlns:a16="http://schemas.microsoft.com/office/drawing/2014/main" id="{719D08AD-D0EB-3544-B4C3-661A197D9BB7}"/>
              </a:ext>
            </a:extLst>
          </p:cNvPr>
          <p:cNvSpPr>
            <a:spLocks noGrp="1"/>
          </p:cNvSpPr>
          <p:nvPr>
            <p:ph idx="1"/>
          </p:nvPr>
        </p:nvSpPr>
        <p:spPr>
          <a:xfrm>
            <a:off x="457200" y="1124744"/>
            <a:ext cx="8229600" cy="5596735"/>
          </a:xfrm>
        </p:spPr>
        <p:txBody>
          <a:bodyPr>
            <a:normAutofit lnSpcReduction="10000"/>
          </a:bodyPr>
          <a:lstStyle/>
          <a:p>
            <a:r>
              <a:rPr lang="en-US" sz="2200" dirty="0">
                <a:solidFill>
                  <a:schemeClr val="bg1"/>
                </a:solidFill>
              </a:rPr>
              <a:t>To get such a stress/intonation right, to make it easier for a native ear to catch </a:t>
            </a:r>
            <a:r>
              <a:rPr lang="en-US" sz="2200" dirty="0">
                <a:solidFill>
                  <a:schemeClr val="accent6">
                    <a:lumMod val="75000"/>
                  </a:schemeClr>
                </a:solidFill>
              </a:rPr>
              <a:t>content words</a:t>
            </a:r>
            <a:r>
              <a:rPr lang="en-US" sz="2200" dirty="0">
                <a:solidFill>
                  <a:schemeClr val="bg1"/>
                </a:solidFill>
              </a:rPr>
              <a:t>:</a:t>
            </a:r>
          </a:p>
          <a:p>
            <a:pPr marL="0" indent="0">
              <a:buNone/>
            </a:pPr>
            <a:r>
              <a:rPr lang="en-US" sz="2200" dirty="0">
                <a:solidFill>
                  <a:schemeClr val="bg1"/>
                </a:solidFill>
              </a:rPr>
              <a:t>		other syllables need to be </a:t>
            </a:r>
          </a:p>
          <a:p>
            <a:pPr marL="0" indent="0">
              <a:buNone/>
            </a:pPr>
            <a:r>
              <a:rPr lang="en-US" sz="2200" dirty="0">
                <a:solidFill>
                  <a:schemeClr val="bg1"/>
                </a:solidFill>
              </a:rPr>
              <a:t>			- unstressed</a:t>
            </a:r>
          </a:p>
          <a:p>
            <a:pPr marL="0" indent="0">
              <a:buNone/>
            </a:pPr>
            <a:r>
              <a:rPr lang="en-US" sz="2200" dirty="0">
                <a:solidFill>
                  <a:schemeClr val="bg1"/>
                </a:solidFill>
              </a:rPr>
              <a:t>			- flatter</a:t>
            </a:r>
          </a:p>
          <a:p>
            <a:pPr marL="0" indent="0">
              <a:buNone/>
            </a:pPr>
            <a:r>
              <a:rPr lang="en-US" sz="2200" dirty="0">
                <a:solidFill>
                  <a:schemeClr val="bg1"/>
                </a:solidFill>
              </a:rPr>
              <a:t>			- quicker</a:t>
            </a:r>
          </a:p>
          <a:p>
            <a:pPr marL="0" indent="0">
              <a:buNone/>
            </a:pPr>
            <a:endParaRPr lang="en-IT" sz="2200" dirty="0">
              <a:solidFill>
                <a:schemeClr val="bg1"/>
              </a:solidFill>
            </a:endParaRPr>
          </a:p>
          <a:p>
            <a:r>
              <a:rPr lang="en-US" sz="2200" dirty="0">
                <a:solidFill>
                  <a:schemeClr val="bg1"/>
                </a:solidFill>
              </a:rPr>
              <a:t>This is why it’s so important to </a:t>
            </a:r>
            <a:r>
              <a:rPr lang="en-US" sz="2200" b="1" dirty="0">
                <a:solidFill>
                  <a:schemeClr val="bg1"/>
                </a:solidFill>
              </a:rPr>
              <a:t>reduce </a:t>
            </a:r>
            <a:r>
              <a:rPr lang="en-US" sz="2200" b="1" dirty="0">
                <a:solidFill>
                  <a:schemeClr val="accent6">
                    <a:lumMod val="75000"/>
                  </a:schemeClr>
                </a:solidFill>
              </a:rPr>
              <a:t>function words</a:t>
            </a:r>
          </a:p>
          <a:p>
            <a:pPr marL="0" indent="0">
              <a:buNone/>
            </a:pPr>
            <a:endParaRPr lang="en-IT" sz="2200" dirty="0">
              <a:solidFill>
                <a:schemeClr val="accent6">
                  <a:lumMod val="75000"/>
                </a:schemeClr>
              </a:solidFill>
            </a:endParaRPr>
          </a:p>
          <a:p>
            <a:pPr marL="0" indent="0">
              <a:buNone/>
            </a:pPr>
            <a:r>
              <a:rPr lang="en-GB" sz="1800" dirty="0">
                <a:solidFill>
                  <a:schemeClr val="accent6">
                    <a:lumMod val="75000"/>
                  </a:schemeClr>
                </a:solidFill>
              </a:rPr>
              <a:t>								W</a:t>
            </a:r>
            <a:r>
              <a:rPr lang="en-IT" sz="1800" dirty="0">
                <a:solidFill>
                  <a:schemeClr val="accent6">
                    <a:lumMod val="75000"/>
                  </a:schemeClr>
                </a:solidFill>
              </a:rPr>
              <a:t>ords with a grammatical purpose</a:t>
            </a:r>
          </a:p>
          <a:p>
            <a:pPr marL="0" indent="0">
              <a:buNone/>
            </a:pPr>
            <a:r>
              <a:rPr lang="en-IT" sz="1800" dirty="0">
                <a:solidFill>
                  <a:schemeClr val="bg1"/>
                </a:solidFill>
              </a:rPr>
              <a:t>						[pronouns, demonstratives, </a:t>
            </a:r>
          </a:p>
          <a:p>
            <a:pPr marL="0" indent="0">
              <a:buNone/>
            </a:pPr>
            <a:r>
              <a:rPr lang="en-IT" sz="1800" dirty="0">
                <a:solidFill>
                  <a:schemeClr val="bg1"/>
                </a:solidFill>
              </a:rPr>
              <a:t>						auxiliary vbs, prepositions…]</a:t>
            </a:r>
            <a:endParaRPr lang="en-IT" sz="2200" dirty="0">
              <a:solidFill>
                <a:schemeClr val="accent6">
                  <a:lumMod val="75000"/>
                </a:schemeClr>
              </a:solidFill>
            </a:endParaRPr>
          </a:p>
          <a:p>
            <a:pPr marL="0" indent="0">
              <a:buNone/>
            </a:pPr>
            <a:endParaRPr lang="en-IT" sz="2200" dirty="0">
              <a:solidFill>
                <a:schemeClr val="accent6">
                  <a:lumMod val="75000"/>
                </a:schemeClr>
              </a:solidFill>
            </a:endParaRPr>
          </a:p>
          <a:p>
            <a:r>
              <a:rPr lang="en-US" sz="2200" dirty="0">
                <a:solidFill>
                  <a:schemeClr val="bg1"/>
                </a:solidFill>
              </a:rPr>
              <a:t>When </a:t>
            </a:r>
            <a:r>
              <a:rPr lang="en-US" sz="2200" dirty="0">
                <a:solidFill>
                  <a:schemeClr val="accent6">
                    <a:lumMod val="75000"/>
                  </a:schemeClr>
                </a:solidFill>
              </a:rPr>
              <a:t>function words</a:t>
            </a:r>
            <a:r>
              <a:rPr lang="en-US" sz="2200" dirty="0">
                <a:solidFill>
                  <a:schemeClr val="bg1"/>
                </a:solidFill>
              </a:rPr>
              <a:t> are part of a whole, part of a sentence, they are pronounced differently</a:t>
            </a:r>
            <a:endParaRPr lang="en-IT" sz="2200" dirty="0">
              <a:solidFill>
                <a:schemeClr val="bg1"/>
              </a:solidFill>
            </a:endParaRPr>
          </a:p>
          <a:p>
            <a:endParaRPr lang="en-IT" sz="2200" dirty="0">
              <a:solidFill>
                <a:schemeClr val="bg1"/>
              </a:solidFill>
            </a:endParaRPr>
          </a:p>
        </p:txBody>
      </p:sp>
      <p:sp>
        <p:nvSpPr>
          <p:cNvPr id="4" name="Slide Number Placeholder 3">
            <a:extLst>
              <a:ext uri="{FF2B5EF4-FFF2-40B4-BE49-F238E27FC236}">
                <a16:creationId xmlns:a16="http://schemas.microsoft.com/office/drawing/2014/main" id="{14BF0EF8-032D-DB45-931A-4ACE780D1F69}"/>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25</a:t>
            </a:fld>
            <a:endParaRPr lang="en-US" dirty="0">
              <a:solidFill>
                <a:schemeClr val="bg1"/>
              </a:solidFill>
              <a:latin typeface="Chalkduster" panose="03050602040202020205" pitchFamily="66" charset="77"/>
            </a:endParaRPr>
          </a:p>
        </p:txBody>
      </p:sp>
      <p:sp>
        <p:nvSpPr>
          <p:cNvPr id="6" name="Freeform 5">
            <a:extLst>
              <a:ext uri="{FF2B5EF4-FFF2-40B4-BE49-F238E27FC236}">
                <a16:creationId xmlns:a16="http://schemas.microsoft.com/office/drawing/2014/main" id="{E94B7BC5-5665-100F-972C-E936A478AEBF}"/>
              </a:ext>
            </a:extLst>
          </p:cNvPr>
          <p:cNvSpPr/>
          <p:nvPr/>
        </p:nvSpPr>
        <p:spPr>
          <a:xfrm>
            <a:off x="6553200" y="2924944"/>
            <a:ext cx="1822119" cy="2232248"/>
          </a:xfrm>
          <a:custGeom>
            <a:avLst/>
            <a:gdLst>
              <a:gd name="connsiteX0" fmla="*/ 622300 w 2622219"/>
              <a:gd name="connsiteY0" fmla="*/ 623036 h 1874452"/>
              <a:gd name="connsiteX1" fmla="*/ 2108200 w 2622219"/>
              <a:gd name="connsiteY1" fmla="*/ 51536 h 1874452"/>
              <a:gd name="connsiteX2" fmla="*/ 2489200 w 2622219"/>
              <a:gd name="connsiteY2" fmla="*/ 1778736 h 1874452"/>
              <a:gd name="connsiteX3" fmla="*/ 0 w 2622219"/>
              <a:gd name="connsiteY3" fmla="*/ 1499336 h 1874452"/>
            </a:gdLst>
            <a:ahLst/>
            <a:cxnLst>
              <a:cxn ang="0">
                <a:pos x="connsiteX0" y="connsiteY0"/>
              </a:cxn>
              <a:cxn ang="0">
                <a:pos x="connsiteX1" y="connsiteY1"/>
              </a:cxn>
              <a:cxn ang="0">
                <a:pos x="connsiteX2" y="connsiteY2"/>
              </a:cxn>
              <a:cxn ang="0">
                <a:pos x="connsiteX3" y="connsiteY3"/>
              </a:cxn>
            </a:cxnLst>
            <a:rect l="l" t="t" r="r" b="b"/>
            <a:pathLst>
              <a:path w="2622219" h="1874452">
                <a:moveTo>
                  <a:pt x="622300" y="623036"/>
                </a:moveTo>
                <a:cubicBezTo>
                  <a:pt x="1209675" y="240977"/>
                  <a:pt x="1797050" y="-141081"/>
                  <a:pt x="2108200" y="51536"/>
                </a:cubicBezTo>
                <a:cubicBezTo>
                  <a:pt x="2419350" y="244153"/>
                  <a:pt x="2840567" y="1537436"/>
                  <a:pt x="2489200" y="1778736"/>
                </a:cubicBezTo>
                <a:cubicBezTo>
                  <a:pt x="2137833" y="2020036"/>
                  <a:pt x="1068916" y="1759686"/>
                  <a:pt x="0" y="1499336"/>
                </a:cubicBezTo>
              </a:path>
            </a:pathLst>
          </a:custGeom>
          <a:ln w="19050"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259732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10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20" dur="1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10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10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32" dur="1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10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8" dur="1000"/>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44" dur="10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1000" fill="hold"/>
                                        <p:tgtEl>
                                          <p:spTgt spid="6"/>
                                        </p:tgtEl>
                                        <p:attrNameLst>
                                          <p:attrName>ppt_w</p:attrName>
                                        </p:attrNameLst>
                                      </p:cBhvr>
                                      <p:tavLst>
                                        <p:tav tm="0">
                                          <p:val>
                                            <p:fltVal val="0"/>
                                          </p:val>
                                        </p:tav>
                                        <p:tav tm="100000">
                                          <p:val>
                                            <p:strVal val="#ppt_w"/>
                                          </p:val>
                                        </p:tav>
                                      </p:tavLst>
                                    </p:anim>
                                    <p:anim calcmode="lin" valueType="num">
                                      <p:cBhvr>
                                        <p:cTn id="50" dur="1000" fill="hold"/>
                                        <p:tgtEl>
                                          <p:spTgt spid="6"/>
                                        </p:tgtEl>
                                        <p:attrNameLst>
                                          <p:attrName>ppt_h</p:attrName>
                                        </p:attrNameLst>
                                      </p:cBhvr>
                                      <p:tavLst>
                                        <p:tav tm="0">
                                          <p:val>
                                            <p:strVal val="#ppt_h"/>
                                          </p:val>
                                        </p:tav>
                                        <p:tav tm="100000">
                                          <p:val>
                                            <p:strVal val="#ppt_h"/>
                                          </p:val>
                                        </p:tav>
                                      </p:tavLst>
                                    </p:anim>
                                  </p:childTnLst>
                                </p:cTn>
                              </p:par>
                            </p:childTnLst>
                          </p:cTn>
                        </p:par>
                        <p:par>
                          <p:cTn id="51" fill="hold">
                            <p:stCondLst>
                              <p:cond delay="1000"/>
                            </p:stCondLst>
                            <p:childTnLst>
                              <p:par>
                                <p:cTn id="52" presetID="12" presetClass="entr" presetSubtype="4" fill="hold" grpId="0" nodeType="after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 calcmode="lin" valueType="num">
                                      <p:cBhvr additive="base">
                                        <p:cTn id="54" dur="1000"/>
                                        <p:tgtEl>
                                          <p:spTgt spid="3">
                                            <p:txEl>
                                              <p:pRg st="8" end="8"/>
                                            </p:txEl>
                                          </p:spTgt>
                                        </p:tgtEl>
                                        <p:attrNameLst>
                                          <p:attrName>ppt_y</p:attrName>
                                        </p:attrNameLst>
                                      </p:cBhvr>
                                      <p:tavLst>
                                        <p:tav tm="0">
                                          <p:val>
                                            <p:strVal val="#ppt_y+#ppt_h*1.125000"/>
                                          </p:val>
                                        </p:tav>
                                        <p:tav tm="100000">
                                          <p:val>
                                            <p:strVal val="#ppt_y"/>
                                          </p:val>
                                        </p:tav>
                                      </p:tavLst>
                                    </p:anim>
                                    <p:animEffect transition="in" filter="wipe(up)">
                                      <p:cBhvr>
                                        <p:cTn id="55" dur="1000"/>
                                        <p:tgtEl>
                                          <p:spTgt spid="3">
                                            <p:txEl>
                                              <p:pRg st="8" end="8"/>
                                            </p:txEl>
                                          </p:spTgt>
                                        </p:tgtEl>
                                      </p:cBhvr>
                                    </p:animEffect>
                                  </p:childTnLst>
                                </p:cTn>
                              </p:par>
                            </p:childTnLst>
                          </p:cTn>
                        </p:par>
                        <p:par>
                          <p:cTn id="56" fill="hold">
                            <p:stCondLst>
                              <p:cond delay="2000"/>
                            </p:stCondLst>
                            <p:childTnLst>
                              <p:par>
                                <p:cTn id="57" presetID="12" presetClass="entr" presetSubtype="4" fill="hold" grpId="0" nodeType="after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 calcmode="lin" valueType="num">
                                      <p:cBhvr additive="base">
                                        <p:cTn id="59" dur="1000"/>
                                        <p:tgtEl>
                                          <p:spTgt spid="3">
                                            <p:txEl>
                                              <p:pRg st="9" end="9"/>
                                            </p:txEl>
                                          </p:spTgt>
                                        </p:tgtEl>
                                        <p:attrNameLst>
                                          <p:attrName>ppt_y</p:attrName>
                                        </p:attrNameLst>
                                      </p:cBhvr>
                                      <p:tavLst>
                                        <p:tav tm="0">
                                          <p:val>
                                            <p:strVal val="#ppt_y+#ppt_h*1.125000"/>
                                          </p:val>
                                        </p:tav>
                                        <p:tav tm="100000">
                                          <p:val>
                                            <p:strVal val="#ppt_y"/>
                                          </p:val>
                                        </p:tav>
                                      </p:tavLst>
                                    </p:anim>
                                    <p:animEffect transition="in" filter="wipe(up)">
                                      <p:cBhvr>
                                        <p:cTn id="60" dur="1000"/>
                                        <p:tgtEl>
                                          <p:spTgt spid="3">
                                            <p:txEl>
                                              <p:pRg st="9" end="9"/>
                                            </p:txEl>
                                          </p:spTgt>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 calcmode="lin" valueType="num">
                                      <p:cBhvr additive="base">
                                        <p:cTn id="63" dur="1000"/>
                                        <p:tgtEl>
                                          <p:spTgt spid="3">
                                            <p:txEl>
                                              <p:pRg st="10" end="10"/>
                                            </p:txEl>
                                          </p:spTgt>
                                        </p:tgtEl>
                                        <p:attrNameLst>
                                          <p:attrName>ppt_y</p:attrName>
                                        </p:attrNameLst>
                                      </p:cBhvr>
                                      <p:tavLst>
                                        <p:tav tm="0">
                                          <p:val>
                                            <p:strVal val="#ppt_y+#ppt_h*1.125000"/>
                                          </p:val>
                                        </p:tav>
                                        <p:tav tm="100000">
                                          <p:val>
                                            <p:strVal val="#ppt_y"/>
                                          </p:val>
                                        </p:tav>
                                      </p:tavLst>
                                    </p:anim>
                                    <p:animEffect transition="in" filter="wipe(up)">
                                      <p:cBhvr>
                                        <p:cTn id="64" dur="1000"/>
                                        <p:tgtEl>
                                          <p:spTgt spid="3">
                                            <p:txEl>
                                              <p:pRg st="10" end="1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2" presetClass="entr" presetSubtype="4" fill="hold" grpId="0" nodeType="clickEffect">
                                  <p:stCondLst>
                                    <p:cond delay="0"/>
                                  </p:stCondLst>
                                  <p:childTnLst>
                                    <p:set>
                                      <p:cBhvr>
                                        <p:cTn id="68" dur="1" fill="hold">
                                          <p:stCondLst>
                                            <p:cond delay="0"/>
                                          </p:stCondLst>
                                        </p:cTn>
                                        <p:tgtEl>
                                          <p:spTgt spid="3">
                                            <p:txEl>
                                              <p:pRg st="12" end="12"/>
                                            </p:txEl>
                                          </p:spTgt>
                                        </p:tgtEl>
                                        <p:attrNameLst>
                                          <p:attrName>style.visibility</p:attrName>
                                        </p:attrNameLst>
                                      </p:cBhvr>
                                      <p:to>
                                        <p:strVal val="visible"/>
                                      </p:to>
                                    </p:set>
                                    <p:anim calcmode="lin" valueType="num">
                                      <p:cBhvr additive="base">
                                        <p:cTn id="69" dur="1000"/>
                                        <p:tgtEl>
                                          <p:spTgt spid="3">
                                            <p:txEl>
                                              <p:pRg st="12" end="12"/>
                                            </p:txEl>
                                          </p:spTgt>
                                        </p:tgtEl>
                                        <p:attrNameLst>
                                          <p:attrName>ppt_y</p:attrName>
                                        </p:attrNameLst>
                                      </p:cBhvr>
                                      <p:tavLst>
                                        <p:tav tm="0">
                                          <p:val>
                                            <p:strVal val="#ppt_y+#ppt_h*1.125000"/>
                                          </p:val>
                                        </p:tav>
                                        <p:tav tm="100000">
                                          <p:val>
                                            <p:strVal val="#ppt_y"/>
                                          </p:val>
                                        </p:tav>
                                      </p:tavLst>
                                    </p:anim>
                                    <p:animEffect transition="in" filter="wipe(up)">
                                      <p:cBhvr>
                                        <p:cTn id="70" dur="1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solidFill>
                  <a:schemeClr val="bg1"/>
                </a:solidFill>
                <a:latin typeface="Chalkduster" panose="03050602040202020205" pitchFamily="66" charset="77"/>
              </a:rPr>
              <a:t>Weak Forms</a:t>
            </a:r>
          </a:p>
        </p:txBody>
      </p:sp>
      <p:sp>
        <p:nvSpPr>
          <p:cNvPr id="3" name="Content Placeholder 2"/>
          <p:cNvSpPr>
            <a:spLocks noGrp="1"/>
          </p:cNvSpPr>
          <p:nvPr>
            <p:ph idx="1"/>
          </p:nvPr>
        </p:nvSpPr>
        <p:spPr>
          <a:xfrm>
            <a:off x="457200" y="1143000"/>
            <a:ext cx="8229600" cy="5486400"/>
          </a:xfrm>
        </p:spPr>
        <p:txBody>
          <a:bodyPr>
            <a:normAutofit/>
          </a:bodyPr>
          <a:lstStyle/>
          <a:p>
            <a:r>
              <a:rPr lang="en-US" sz="2200" dirty="0">
                <a:solidFill>
                  <a:schemeClr val="bg1"/>
                </a:solidFill>
                <a:latin typeface="Calibri Light" panose="020F0302020204030204" pitchFamily="34" charset="0"/>
                <a:cs typeface="Calibri Light" panose="020F0302020204030204" pitchFamily="34" charset="0"/>
              </a:rPr>
              <a:t>Weak forms are syllable sounds that become unstressed in connected speech and are often pronounced as a schwa /</a:t>
            </a:r>
            <a:r>
              <a:rPr lang="en-US" sz="2200" dirty="0" err="1">
                <a:solidFill>
                  <a:schemeClr val="bg1"/>
                </a:solidFill>
                <a:latin typeface="Calibri Light" panose="020F0302020204030204" pitchFamily="34" charset="0"/>
                <a:cs typeface="Calibri Light" panose="020F0302020204030204" pitchFamily="34" charset="0"/>
              </a:rPr>
              <a:t>ə</a:t>
            </a:r>
            <a:r>
              <a:rPr lang="en-US" sz="2200" dirty="0">
                <a:solidFill>
                  <a:schemeClr val="bg1"/>
                </a:solidFill>
                <a:latin typeface="Calibri Light" panose="020F0302020204030204" pitchFamily="34" charset="0"/>
                <a:cs typeface="Calibri Light" panose="020F0302020204030204" pitchFamily="34" charset="0"/>
              </a:rPr>
              <a:t>/ </a:t>
            </a:r>
          </a:p>
          <a:p>
            <a:r>
              <a:rPr lang="en-US" sz="2200" dirty="0">
                <a:solidFill>
                  <a:schemeClr val="bg1"/>
                </a:solidFill>
                <a:latin typeface="Calibri Light" panose="020F0302020204030204" pitchFamily="34" charset="0"/>
                <a:cs typeface="Calibri Light" panose="020F0302020204030204" pitchFamily="34" charset="0"/>
              </a:rPr>
              <a:t>When they’re talking quickly, native speakers of English use weak or short pronunciations of many common words.</a:t>
            </a:r>
          </a:p>
          <a:p>
            <a:pPr>
              <a:buNone/>
            </a:pPr>
            <a:r>
              <a:rPr lang="en-US" sz="2200" dirty="0">
                <a:solidFill>
                  <a:schemeClr val="bg1"/>
                </a:solidFill>
                <a:latin typeface="Calibri Light" panose="020F0302020204030204" pitchFamily="34" charset="0"/>
                <a:cs typeface="Calibri Light" panose="020F0302020204030204" pitchFamily="34" charset="0"/>
              </a:rPr>
              <a:t> </a:t>
            </a:r>
          </a:p>
          <a:p>
            <a:r>
              <a:rPr lang="en-US" sz="2200" dirty="0">
                <a:solidFill>
                  <a:schemeClr val="bg1"/>
                </a:solidFill>
                <a:latin typeface="Calibri Light" panose="020F0302020204030204" pitchFamily="34" charset="0"/>
                <a:cs typeface="Calibri Light" panose="020F0302020204030204" pitchFamily="34" charset="0"/>
              </a:rPr>
              <a:t>They use strong pronunciation when they say the word on its own or when they want to emphasize it:</a:t>
            </a:r>
          </a:p>
          <a:p>
            <a:pPr marL="800100" lvl="3" indent="-342900"/>
            <a:r>
              <a:rPr lang="en-US" sz="2200" dirty="0">
                <a:solidFill>
                  <a:schemeClr val="bg1"/>
                </a:solidFill>
                <a:latin typeface="Calibri Light" panose="020F0302020204030204" pitchFamily="34" charset="0"/>
                <a:cs typeface="Calibri Light" panose="020F0302020204030204" pitchFamily="34" charset="0"/>
              </a:rPr>
              <a:t>have' 	strong </a:t>
            </a:r>
            <a:r>
              <a:rPr lang="en-US" sz="2200" dirty="0" err="1">
                <a:solidFill>
                  <a:schemeClr val="bg1"/>
                </a:solidFill>
                <a:latin typeface="Calibri Light" panose="020F0302020204030204" pitchFamily="34" charset="0"/>
                <a:cs typeface="Calibri Light" panose="020F0302020204030204" pitchFamily="34" charset="0"/>
                <a:sym typeface="Wingdings"/>
              </a:rPr>
              <a:t></a:t>
            </a:r>
            <a:r>
              <a:rPr lang="en-US" sz="2200" dirty="0">
                <a:solidFill>
                  <a:schemeClr val="bg1"/>
                </a:solidFill>
                <a:latin typeface="Calibri Light" panose="020F0302020204030204" pitchFamily="34" charset="0"/>
                <a:cs typeface="Calibri Light" panose="020F0302020204030204" pitchFamily="34" charset="0"/>
                <a:sym typeface="Wingdings"/>
              </a:rPr>
              <a:t> 	</a:t>
            </a:r>
            <a:r>
              <a:rPr lang="en-US" sz="2200" dirty="0">
                <a:solidFill>
                  <a:schemeClr val="bg1"/>
                </a:solidFill>
                <a:latin typeface="Calibri Light" panose="020F0302020204030204" pitchFamily="34" charset="0"/>
                <a:cs typeface="Calibri Light" panose="020F0302020204030204" pitchFamily="34" charset="0"/>
              </a:rPr>
              <a:t>/</a:t>
            </a:r>
            <a:r>
              <a:rPr lang="en-US" sz="2200" dirty="0" err="1">
                <a:solidFill>
                  <a:schemeClr val="bg1"/>
                </a:solidFill>
                <a:latin typeface="Calibri Light" panose="020F0302020204030204" pitchFamily="34" charset="0"/>
                <a:cs typeface="Calibri Light" panose="020F0302020204030204" pitchFamily="34" charset="0"/>
              </a:rPr>
              <a:t>hæv</a:t>
            </a:r>
            <a:r>
              <a:rPr lang="en-US" sz="2200" dirty="0">
                <a:solidFill>
                  <a:schemeClr val="bg1"/>
                </a:solidFill>
                <a:latin typeface="Calibri Light" panose="020F0302020204030204" pitchFamily="34" charset="0"/>
                <a:cs typeface="Calibri Light" panose="020F0302020204030204" pitchFamily="34" charset="0"/>
              </a:rPr>
              <a:t>/</a:t>
            </a:r>
          </a:p>
          <a:p>
            <a:endParaRPr lang="en-US" sz="2200" dirty="0">
              <a:solidFill>
                <a:schemeClr val="bg1"/>
              </a:solidFill>
              <a:latin typeface="Calibri Light" panose="020F0302020204030204" pitchFamily="34" charset="0"/>
              <a:cs typeface="Calibri Light" panose="020F0302020204030204" pitchFamily="34" charset="0"/>
            </a:endParaRPr>
          </a:p>
          <a:p>
            <a:r>
              <a:rPr lang="en-US" sz="2200" dirty="0">
                <a:solidFill>
                  <a:schemeClr val="bg1"/>
                </a:solidFill>
                <a:latin typeface="Calibri Light" panose="020F0302020204030204" pitchFamily="34" charset="0"/>
                <a:cs typeface="Calibri Light" panose="020F0302020204030204" pitchFamily="34" charset="0"/>
              </a:rPr>
              <a:t>but normally when they're talking they use one of its weak pronunciations: </a:t>
            </a:r>
          </a:p>
          <a:p>
            <a:pPr lvl="1"/>
            <a:r>
              <a:rPr lang="en-US" sz="2200" dirty="0">
                <a:solidFill>
                  <a:schemeClr val="bg1"/>
                </a:solidFill>
                <a:latin typeface="Calibri Light" panose="020F0302020204030204" pitchFamily="34" charset="0"/>
                <a:cs typeface="Calibri Light" panose="020F0302020204030204" pitchFamily="34" charset="0"/>
              </a:rPr>
              <a:t>‘have’ 	weak   </a:t>
            </a:r>
            <a:r>
              <a:rPr lang="en-US" sz="2200" dirty="0" err="1">
                <a:solidFill>
                  <a:schemeClr val="bg1"/>
                </a:solidFill>
                <a:latin typeface="Calibri Light" panose="020F0302020204030204" pitchFamily="34" charset="0"/>
                <a:cs typeface="Calibri Light" panose="020F0302020204030204" pitchFamily="34" charset="0"/>
                <a:sym typeface="Wingdings"/>
              </a:rPr>
              <a:t></a:t>
            </a:r>
            <a:r>
              <a:rPr lang="en-US" sz="2200" dirty="0">
                <a:solidFill>
                  <a:schemeClr val="bg1"/>
                </a:solidFill>
                <a:latin typeface="Calibri Light" panose="020F0302020204030204" pitchFamily="34" charset="0"/>
                <a:cs typeface="Calibri Light" panose="020F0302020204030204" pitchFamily="34" charset="0"/>
                <a:sym typeface="Wingdings"/>
              </a:rPr>
              <a:t>		</a:t>
            </a:r>
            <a:r>
              <a:rPr lang="en-US" sz="2200" dirty="0">
                <a:solidFill>
                  <a:schemeClr val="bg1"/>
                </a:solidFill>
                <a:latin typeface="Calibri Light" panose="020F0302020204030204" pitchFamily="34" charset="0"/>
                <a:cs typeface="Calibri Light" panose="020F0302020204030204" pitchFamily="34" charset="0"/>
              </a:rPr>
              <a:t>/</a:t>
            </a:r>
            <a:r>
              <a:rPr lang="en-US" sz="2200" dirty="0" err="1">
                <a:solidFill>
                  <a:schemeClr val="bg1"/>
                </a:solidFill>
                <a:latin typeface="Calibri Light" panose="020F0302020204030204" pitchFamily="34" charset="0"/>
                <a:cs typeface="Calibri Light" panose="020F0302020204030204" pitchFamily="34" charset="0"/>
              </a:rPr>
              <a:t>həv</a:t>
            </a:r>
            <a:r>
              <a:rPr lang="en-US" sz="2200" dirty="0">
                <a:solidFill>
                  <a:schemeClr val="bg1"/>
                </a:solidFill>
                <a:latin typeface="Calibri Light" panose="020F0302020204030204" pitchFamily="34" charset="0"/>
                <a:cs typeface="Calibri Light" panose="020F0302020204030204" pitchFamily="34" charset="0"/>
              </a:rPr>
              <a:t>/ or /</a:t>
            </a:r>
            <a:r>
              <a:rPr lang="en-US" sz="2200" dirty="0" err="1">
                <a:solidFill>
                  <a:schemeClr val="bg1"/>
                </a:solidFill>
                <a:latin typeface="Calibri Light" panose="020F0302020204030204" pitchFamily="34" charset="0"/>
                <a:cs typeface="Calibri Light" panose="020F0302020204030204" pitchFamily="34" charset="0"/>
              </a:rPr>
              <a:t>əv</a:t>
            </a:r>
            <a:r>
              <a:rPr lang="en-US" sz="2200" dirty="0">
                <a:solidFill>
                  <a:schemeClr val="bg1"/>
                </a:solidFill>
                <a:latin typeface="Calibri Light" panose="020F0302020204030204" pitchFamily="34" charset="0"/>
                <a:cs typeface="Calibri Light" panose="020F0302020204030204" pitchFamily="34" charset="0"/>
              </a:rPr>
              <a:t>/ or /</a:t>
            </a:r>
            <a:r>
              <a:rPr lang="en-US" sz="2200" dirty="0" err="1">
                <a:solidFill>
                  <a:schemeClr val="bg1"/>
                </a:solidFill>
                <a:latin typeface="Calibri Light" panose="020F0302020204030204" pitchFamily="34" charset="0"/>
                <a:cs typeface="Calibri Light" panose="020F0302020204030204" pitchFamily="34" charset="0"/>
              </a:rPr>
              <a:t>v</a:t>
            </a:r>
            <a:r>
              <a:rPr lang="en-US" sz="2200" dirty="0">
                <a:solidFill>
                  <a:schemeClr val="bg1"/>
                </a:solidFill>
                <a:latin typeface="Calibri Light" panose="020F0302020204030204" pitchFamily="34" charset="0"/>
                <a:cs typeface="Calibri Light" panose="020F0302020204030204" pitchFamily="34" charset="0"/>
              </a:rPr>
              <a:t>/</a:t>
            </a:r>
          </a:p>
        </p:txBody>
      </p:sp>
      <p:sp>
        <p:nvSpPr>
          <p:cNvPr id="4" name="Slide Number Placeholder 3">
            <a:extLst>
              <a:ext uri="{FF2B5EF4-FFF2-40B4-BE49-F238E27FC236}">
                <a16:creationId xmlns:a16="http://schemas.microsoft.com/office/drawing/2014/main" id="{9D129777-DC03-8F4B-BCFF-484D27724E4C}"/>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26</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ssolve">
                                      <p:cBhvr>
                                        <p:cTn id="13" dur="1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ssolv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ssolv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dissolve">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dissolve">
                                      <p:cBhvr>
                                        <p:cTn id="33" dur="1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dissolve">
                                      <p:cBhvr>
                                        <p:cTn id="38" dur="1000"/>
                                        <p:tgtEl>
                                          <p:spTgt spid="3">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dissolve">
                                      <p:cBhvr>
                                        <p:cTn id="43"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a:solidFill>
                  <a:schemeClr val="bg1"/>
                </a:solidFill>
                <a:latin typeface="Chalkduster" panose="03050602040202020205" pitchFamily="66" charset="77"/>
                <a:cs typeface="Arial Narrow"/>
              </a:rPr>
              <a:t>Some examples</a:t>
            </a:r>
          </a:p>
        </p:txBody>
      </p:sp>
      <p:sp>
        <p:nvSpPr>
          <p:cNvPr id="3" name="Content Placeholder 2"/>
          <p:cNvSpPr>
            <a:spLocks noGrp="1"/>
          </p:cNvSpPr>
          <p:nvPr>
            <p:ph idx="1"/>
          </p:nvPr>
        </p:nvSpPr>
        <p:spPr/>
        <p:txBody>
          <a:bodyPr>
            <a:noAutofit/>
          </a:bodyPr>
          <a:lstStyle/>
          <a:p>
            <a:pPr algn="ctr">
              <a:buNone/>
            </a:pPr>
            <a:r>
              <a:rPr lang="en-US" sz="2200" dirty="0">
                <a:solidFill>
                  <a:schemeClr val="bg1"/>
                </a:solidFill>
                <a:latin typeface="Calibri Light" panose="020F0302020204030204" pitchFamily="34" charset="0"/>
                <a:cs typeface="Calibri Light" panose="020F0302020204030204" pitchFamily="34" charset="0"/>
              </a:rPr>
              <a:t>/</a:t>
            </a:r>
            <a:r>
              <a:rPr lang="en-US" sz="2200" dirty="0" err="1">
                <a:solidFill>
                  <a:schemeClr val="bg1"/>
                </a:solidFill>
                <a:latin typeface="Calibri Light" panose="020F0302020204030204" pitchFamily="34" charset="0"/>
                <a:cs typeface="Calibri Light" panose="020F0302020204030204" pitchFamily="34" charset="0"/>
              </a:rPr>
              <a:t>tə</a:t>
            </a:r>
            <a:r>
              <a:rPr lang="en-US" sz="2200" dirty="0">
                <a:solidFill>
                  <a:schemeClr val="bg1"/>
                </a:solidFill>
                <a:latin typeface="Calibri Light" panose="020F0302020204030204" pitchFamily="34" charset="0"/>
                <a:cs typeface="Calibri Light" panose="020F0302020204030204" pitchFamily="34" charset="0"/>
              </a:rPr>
              <a:t> </a:t>
            </a:r>
            <a:r>
              <a:rPr lang="en-US" sz="2200" dirty="0" err="1">
                <a:solidFill>
                  <a:schemeClr val="bg1"/>
                </a:solidFill>
                <a:latin typeface="Calibri Light" panose="020F0302020204030204" pitchFamily="34" charset="0"/>
                <a:cs typeface="Calibri Light" panose="020F0302020204030204" pitchFamily="34" charset="0"/>
              </a:rPr>
              <a:t>ðə</a:t>
            </a:r>
            <a:r>
              <a:rPr lang="en-US" sz="2200" dirty="0">
                <a:solidFill>
                  <a:schemeClr val="bg1"/>
                </a:solidFill>
                <a:latin typeface="Calibri Light" panose="020F0302020204030204" pitchFamily="34" charset="0"/>
                <a:cs typeface="Calibri Light" panose="020F0302020204030204" pitchFamily="34" charset="0"/>
              </a:rPr>
              <a:t>/</a:t>
            </a: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r>
              <a:rPr lang="en-US" sz="2200" dirty="0">
                <a:solidFill>
                  <a:schemeClr val="bg1"/>
                </a:solidFill>
                <a:latin typeface="Calibri Light" panose="020F0302020204030204" pitchFamily="34" charset="0"/>
                <a:cs typeface="Calibri Light" panose="020F0302020204030204" pitchFamily="34" charset="0"/>
              </a:rPr>
              <a:t>Such a phrase is not easily intelligible, not even by a native.</a:t>
            </a: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lgn="ctr">
              <a:buNone/>
            </a:pPr>
            <a:r>
              <a:rPr lang="en-US" sz="2200" dirty="0">
                <a:solidFill>
                  <a:schemeClr val="accent6">
                    <a:lumMod val="75000"/>
                  </a:schemeClr>
                </a:solidFill>
                <a:latin typeface="Calibri Light" panose="020F0302020204030204" pitchFamily="34" charset="0"/>
                <a:cs typeface="Calibri Light" panose="020F0302020204030204" pitchFamily="34" charset="0"/>
              </a:rPr>
              <a:t>BUT</a:t>
            </a: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r>
              <a:rPr lang="en-US" sz="2200" dirty="0">
                <a:solidFill>
                  <a:schemeClr val="bg1"/>
                </a:solidFill>
                <a:latin typeface="Calibri Light" panose="020F0302020204030204" pitchFamily="34" charset="0"/>
                <a:cs typeface="Calibri Light" panose="020F0302020204030204" pitchFamily="34" charset="0"/>
              </a:rPr>
              <a:t>In a given context, this can be: </a:t>
            </a:r>
          </a:p>
          <a:p>
            <a:pPr>
              <a:buNone/>
            </a:pPr>
            <a:r>
              <a:rPr lang="en-US" sz="2200" dirty="0">
                <a:solidFill>
                  <a:schemeClr val="bg1"/>
                </a:solidFill>
                <a:latin typeface="Calibri Light" panose="020F0302020204030204" pitchFamily="34" charset="0"/>
                <a:cs typeface="Calibri Light" panose="020F0302020204030204" pitchFamily="34" charset="0"/>
              </a:rPr>
              <a:t>“I’m going to the store” /</a:t>
            </a:r>
            <a:r>
              <a:rPr lang="en-US" sz="2200" dirty="0" err="1">
                <a:solidFill>
                  <a:schemeClr val="bg1"/>
                </a:solidFill>
                <a:latin typeface="Calibri Light" panose="020F0302020204030204" pitchFamily="34" charset="0"/>
                <a:cs typeface="Calibri Light" panose="020F0302020204030204" pitchFamily="34" charset="0"/>
              </a:rPr>
              <a:t>ən</a:t>
            </a:r>
            <a:r>
              <a:rPr lang="en-US" sz="2200" dirty="0">
                <a:solidFill>
                  <a:schemeClr val="bg1"/>
                </a:solidFill>
                <a:latin typeface="Calibri Light" panose="020F0302020204030204" pitchFamily="34" charset="0"/>
                <a:cs typeface="Calibri Light" panose="020F0302020204030204" pitchFamily="34" charset="0"/>
              </a:rPr>
              <a:t> </a:t>
            </a:r>
            <a:r>
              <a:rPr lang="en-US" sz="2200" dirty="0" err="1">
                <a:solidFill>
                  <a:schemeClr val="bg1"/>
                </a:solidFill>
                <a:latin typeface="Calibri Light" panose="020F0302020204030204" pitchFamily="34" charset="0"/>
                <a:cs typeface="Calibri Light" panose="020F0302020204030204" pitchFamily="34" charset="0"/>
              </a:rPr>
              <a:t>goʊɪŋ</a:t>
            </a:r>
            <a:r>
              <a:rPr lang="en-US" sz="2200" dirty="0">
                <a:solidFill>
                  <a:schemeClr val="bg1"/>
                </a:solidFill>
                <a:latin typeface="Calibri Light" panose="020F0302020204030204" pitchFamily="34" charset="0"/>
                <a:cs typeface="Calibri Light" panose="020F0302020204030204" pitchFamily="34" charset="0"/>
              </a:rPr>
              <a:t> </a:t>
            </a:r>
            <a:r>
              <a:rPr lang="en-US" sz="2200" dirty="0" err="1">
                <a:solidFill>
                  <a:schemeClr val="bg1"/>
                </a:solidFill>
                <a:latin typeface="Calibri Light" panose="020F0302020204030204" pitchFamily="34" charset="0"/>
                <a:cs typeface="Calibri Light" panose="020F0302020204030204" pitchFamily="34" charset="0"/>
              </a:rPr>
              <a:t>tə</a:t>
            </a:r>
            <a:r>
              <a:rPr lang="en-US" sz="2200" dirty="0">
                <a:solidFill>
                  <a:schemeClr val="bg1"/>
                </a:solidFill>
                <a:latin typeface="Calibri Light" panose="020F0302020204030204" pitchFamily="34" charset="0"/>
                <a:cs typeface="Calibri Light" panose="020F0302020204030204" pitchFamily="34" charset="0"/>
              </a:rPr>
              <a:t> </a:t>
            </a:r>
            <a:r>
              <a:rPr lang="en-US" sz="2200" dirty="0" err="1">
                <a:solidFill>
                  <a:schemeClr val="bg1"/>
                </a:solidFill>
                <a:latin typeface="Calibri Light" panose="020F0302020204030204" pitchFamily="34" charset="0"/>
                <a:cs typeface="Calibri Light" panose="020F0302020204030204" pitchFamily="34" charset="0"/>
              </a:rPr>
              <a:t>ðə</a:t>
            </a:r>
            <a:r>
              <a:rPr lang="en-US" sz="2200" dirty="0">
                <a:solidFill>
                  <a:schemeClr val="bg1"/>
                </a:solidFill>
                <a:latin typeface="Calibri Light" panose="020F0302020204030204" pitchFamily="34" charset="0"/>
                <a:cs typeface="Calibri Light" panose="020F0302020204030204" pitchFamily="34" charset="0"/>
              </a:rPr>
              <a:t> </a:t>
            </a:r>
            <a:r>
              <a:rPr lang="en-US" sz="2200" dirty="0" err="1">
                <a:solidFill>
                  <a:schemeClr val="bg1"/>
                </a:solidFill>
                <a:latin typeface="Calibri Light" panose="020F0302020204030204" pitchFamily="34" charset="0"/>
                <a:cs typeface="Calibri Light" panose="020F0302020204030204" pitchFamily="34" charset="0"/>
              </a:rPr>
              <a:t>stɔ</a:t>
            </a:r>
            <a:r>
              <a:rPr lang="en-US" sz="2200" dirty="0">
                <a:solidFill>
                  <a:schemeClr val="bg1"/>
                </a:solidFill>
                <a:latin typeface="Calibri Light" panose="020F0302020204030204" pitchFamily="34" charset="0"/>
                <a:cs typeface="Calibri Light" panose="020F0302020204030204" pitchFamily="34" charset="0"/>
              </a:rPr>
              <a:t>:/			</a:t>
            </a:r>
            <a:endParaRPr lang="en-US" sz="1800" dirty="0">
              <a:solidFill>
                <a:schemeClr val="bg1"/>
              </a:solidFill>
              <a:latin typeface="Calibri Light" panose="020F0302020204030204" pitchFamily="34" charset="0"/>
              <a:cs typeface="Calibri Light" panose="020F0302020204030204" pitchFamily="34" charset="0"/>
            </a:endParaRP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r>
              <a:rPr lang="en-US" sz="2200" dirty="0">
                <a:solidFill>
                  <a:schemeClr val="accent6">
                    <a:lumMod val="75000"/>
                  </a:schemeClr>
                </a:solidFill>
                <a:latin typeface="Calibri Light" panose="020F0302020204030204" pitchFamily="34" charset="0"/>
                <a:cs typeface="Calibri Light" panose="020F0302020204030204" pitchFamily="34" charset="0"/>
              </a:rPr>
              <a:t>Going</a:t>
            </a:r>
            <a:r>
              <a:rPr lang="en-US" sz="2200" dirty="0">
                <a:solidFill>
                  <a:schemeClr val="bg1"/>
                </a:solidFill>
                <a:latin typeface="Calibri Light" panose="020F0302020204030204" pitchFamily="34" charset="0"/>
                <a:cs typeface="Calibri Light" panose="020F0302020204030204" pitchFamily="34" charset="0"/>
              </a:rPr>
              <a:t> and </a:t>
            </a:r>
            <a:r>
              <a:rPr lang="en-US" sz="2200" dirty="0">
                <a:solidFill>
                  <a:schemeClr val="accent6">
                    <a:lumMod val="75000"/>
                  </a:schemeClr>
                </a:solidFill>
                <a:latin typeface="Calibri Light" panose="020F0302020204030204" pitchFamily="34" charset="0"/>
                <a:cs typeface="Calibri Light" panose="020F0302020204030204" pitchFamily="34" charset="0"/>
              </a:rPr>
              <a:t>store</a:t>
            </a:r>
            <a:r>
              <a:rPr lang="en-US" sz="2200" dirty="0">
                <a:solidFill>
                  <a:schemeClr val="bg1"/>
                </a:solidFill>
                <a:latin typeface="Calibri Light" panose="020F0302020204030204" pitchFamily="34" charset="0"/>
                <a:cs typeface="Calibri Light" panose="020F0302020204030204" pitchFamily="34" charset="0"/>
              </a:rPr>
              <a:t> are the </a:t>
            </a:r>
            <a:r>
              <a:rPr lang="en-US" sz="2200" dirty="0">
                <a:solidFill>
                  <a:schemeClr val="accent6">
                    <a:lumMod val="75000"/>
                  </a:schemeClr>
                </a:solidFill>
                <a:latin typeface="Calibri Light" panose="020F0302020204030204" pitchFamily="34" charset="0"/>
                <a:cs typeface="Calibri Light" panose="020F0302020204030204" pitchFamily="34" charset="0"/>
              </a:rPr>
              <a:t>content words</a:t>
            </a:r>
            <a:r>
              <a:rPr lang="en-US" sz="2200" dirty="0">
                <a:solidFill>
                  <a:schemeClr val="bg1"/>
                </a:solidFill>
                <a:latin typeface="Calibri Light" panose="020F0302020204030204" pitchFamily="34" charset="0"/>
                <a:cs typeface="Calibri Light" panose="020F0302020204030204" pitchFamily="34" charset="0"/>
              </a:rPr>
              <a:t> in this sentence</a:t>
            </a: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endParaRPr lang="en-US" sz="22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36F278D1-9CC8-DF48-B8DF-754B12512C26}"/>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27</a:t>
            </a:fld>
            <a:endParaRPr lang="en-US" dirty="0">
              <a:solidFill>
                <a:schemeClr val="bg1"/>
              </a:solidFill>
              <a:latin typeface="Chalkduster" panose="03050602040202020205" pitchFamily="66" charset="77"/>
            </a:endParaRPr>
          </a:p>
        </p:txBody>
      </p:sp>
      <p:sp>
        <p:nvSpPr>
          <p:cNvPr id="7" name="Freeform 6">
            <a:extLst>
              <a:ext uri="{FF2B5EF4-FFF2-40B4-BE49-F238E27FC236}">
                <a16:creationId xmlns:a16="http://schemas.microsoft.com/office/drawing/2014/main" id="{1371326C-FA41-7948-BE78-C2B1A1E82DBD}"/>
              </a:ext>
            </a:extLst>
          </p:cNvPr>
          <p:cNvSpPr/>
          <p:nvPr/>
        </p:nvSpPr>
        <p:spPr>
          <a:xfrm>
            <a:off x="4916774" y="4676931"/>
            <a:ext cx="1633928" cy="501319"/>
          </a:xfrm>
          <a:custGeom>
            <a:avLst/>
            <a:gdLst>
              <a:gd name="connsiteX0" fmla="*/ 0 w 1633928"/>
              <a:gd name="connsiteY0" fmla="*/ 239843 h 501319"/>
              <a:gd name="connsiteX1" fmla="*/ 719528 w 1633928"/>
              <a:gd name="connsiteY1" fmla="*/ 494676 h 501319"/>
              <a:gd name="connsiteX2" fmla="*/ 1633928 w 1633928"/>
              <a:gd name="connsiteY2" fmla="*/ 0 h 501319"/>
            </a:gdLst>
            <a:ahLst/>
            <a:cxnLst>
              <a:cxn ang="0">
                <a:pos x="connsiteX0" y="connsiteY0"/>
              </a:cxn>
              <a:cxn ang="0">
                <a:pos x="connsiteX1" y="connsiteY1"/>
              </a:cxn>
              <a:cxn ang="0">
                <a:pos x="connsiteX2" y="connsiteY2"/>
              </a:cxn>
            </a:cxnLst>
            <a:rect l="l" t="t" r="r" b="b"/>
            <a:pathLst>
              <a:path w="1633928" h="501319">
                <a:moveTo>
                  <a:pt x="0" y="239843"/>
                </a:moveTo>
                <a:cubicBezTo>
                  <a:pt x="223603" y="387246"/>
                  <a:pt x="447207" y="534650"/>
                  <a:pt x="719528" y="494676"/>
                </a:cubicBezTo>
                <a:cubicBezTo>
                  <a:pt x="991849" y="454702"/>
                  <a:pt x="1312888" y="227351"/>
                  <a:pt x="1633928" y="0"/>
                </a:cubicBezTo>
              </a:path>
            </a:pathLst>
          </a:cu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IT"/>
          </a:p>
        </p:txBody>
      </p:sp>
      <p:sp>
        <p:nvSpPr>
          <p:cNvPr id="8" name="TextBox 7">
            <a:extLst>
              <a:ext uri="{FF2B5EF4-FFF2-40B4-BE49-F238E27FC236}">
                <a16:creationId xmlns:a16="http://schemas.microsoft.com/office/drawing/2014/main" id="{E977D481-94D0-824F-B72B-AB3896C89F88}"/>
              </a:ext>
            </a:extLst>
          </p:cNvPr>
          <p:cNvSpPr txBox="1"/>
          <p:nvPr/>
        </p:nvSpPr>
        <p:spPr>
          <a:xfrm>
            <a:off x="6732240" y="4293096"/>
            <a:ext cx="1954560" cy="369332"/>
          </a:xfrm>
          <a:prstGeom prst="rect">
            <a:avLst/>
          </a:prstGeom>
          <a:noFill/>
        </p:spPr>
        <p:txBody>
          <a:bodyPr wrap="square" rtlCol="0">
            <a:spAutoFit/>
          </a:bodyPr>
          <a:lstStyle/>
          <a:p>
            <a:r>
              <a:rPr lang="en-US" dirty="0">
                <a:solidFill>
                  <a:schemeClr val="bg1"/>
                </a:solidFill>
                <a:latin typeface="Calibri Light" panose="020F0302020204030204" pitchFamily="34" charset="0"/>
                <a:cs typeface="Calibri Light" panose="020F0302020204030204" pitchFamily="34" charset="0"/>
              </a:rPr>
              <a:t>reduced and linked</a:t>
            </a:r>
            <a:endParaRPr lang="en-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blinds(horizontal)">
                                      <p:cBhvr>
                                        <p:cTn id="4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7" grpId="0" animBg="1"/>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E5376-D22A-9D40-AFD5-E6AD33BDD9F8}"/>
              </a:ext>
            </a:extLst>
          </p:cNvPr>
          <p:cNvSpPr>
            <a:spLocks noGrp="1"/>
          </p:cNvSpPr>
          <p:nvPr>
            <p:ph type="title"/>
          </p:nvPr>
        </p:nvSpPr>
        <p:spPr/>
        <p:txBody>
          <a:bodyPr/>
          <a:lstStyle/>
          <a:p>
            <a:endParaRPr lang="en-IT"/>
          </a:p>
        </p:txBody>
      </p:sp>
      <p:sp>
        <p:nvSpPr>
          <p:cNvPr id="3" name="Content Placeholder 2">
            <a:extLst>
              <a:ext uri="{FF2B5EF4-FFF2-40B4-BE49-F238E27FC236}">
                <a16:creationId xmlns:a16="http://schemas.microsoft.com/office/drawing/2014/main" id="{A816EAC2-0E31-F847-91FB-9852F04D7E11}"/>
              </a:ext>
            </a:extLst>
          </p:cNvPr>
          <p:cNvSpPr>
            <a:spLocks noGrp="1"/>
          </p:cNvSpPr>
          <p:nvPr>
            <p:ph idx="1"/>
          </p:nvPr>
        </p:nvSpPr>
        <p:spPr>
          <a:xfrm>
            <a:off x="457200" y="1600204"/>
            <a:ext cx="8229600" cy="4756150"/>
          </a:xfrm>
        </p:spPr>
        <p:txBody>
          <a:bodyPr>
            <a:normAutofit/>
          </a:bodyPr>
          <a:lstStyle/>
          <a:p>
            <a:pPr marL="0" indent="0" algn="ctr">
              <a:buNone/>
            </a:pPr>
            <a:r>
              <a:rPr lang="en-GB" sz="2200" dirty="0">
                <a:solidFill>
                  <a:schemeClr val="bg1"/>
                </a:solidFill>
                <a:latin typeface="Calibri Light" panose="020F0302020204030204" pitchFamily="34" charset="0"/>
                <a:cs typeface="Calibri Light" panose="020F0302020204030204" pitchFamily="34" charset="0"/>
              </a:rPr>
              <a:t>/</a:t>
            </a:r>
            <a:r>
              <a:rPr lang="en-GB" sz="2200" dirty="0" err="1">
                <a:solidFill>
                  <a:schemeClr val="bg1"/>
                </a:solidFill>
                <a:latin typeface="Calibri Light" panose="020F0302020204030204" pitchFamily="34" charset="0"/>
                <a:cs typeface="Calibri Light" panose="020F0302020204030204" pitchFamily="34" charset="0"/>
              </a:rPr>
              <a:t>kəz</a:t>
            </a:r>
            <a:r>
              <a:rPr lang="en-GB" sz="2200" dirty="0">
                <a:solidFill>
                  <a:schemeClr val="bg1"/>
                </a:solidFill>
                <a:latin typeface="Calibri Light" panose="020F0302020204030204" pitchFamily="34" charset="0"/>
                <a:cs typeface="Calibri Light" panose="020F0302020204030204" pitchFamily="34" charset="0"/>
              </a:rPr>
              <a:t> </a:t>
            </a:r>
            <a:r>
              <a:rPr lang="en-GB" sz="2200" dirty="0" err="1">
                <a:solidFill>
                  <a:schemeClr val="bg1"/>
                </a:solidFill>
                <a:latin typeface="Calibri Light" panose="020F0302020204030204" pitchFamily="34" charset="0"/>
                <a:cs typeface="Calibri Light" panose="020F0302020204030204" pitchFamily="34" charset="0"/>
              </a:rPr>
              <a:t>ə</a:t>
            </a:r>
            <a:r>
              <a:rPr lang="en-GB" sz="2200" dirty="0">
                <a:solidFill>
                  <a:schemeClr val="bg1"/>
                </a:solidFill>
                <a:latin typeface="Calibri Light" panose="020F0302020204030204" pitchFamily="34" charset="0"/>
                <a:cs typeface="Calibri Light" panose="020F0302020204030204" pitchFamily="34" charset="0"/>
              </a:rPr>
              <a:t>/</a:t>
            </a:r>
          </a:p>
          <a:p>
            <a:endParaRPr lang="en-GB" sz="2200" dirty="0">
              <a:solidFill>
                <a:schemeClr val="bg1"/>
              </a:solidFill>
              <a:latin typeface="Calibri Light" panose="020F0302020204030204" pitchFamily="34" charset="0"/>
              <a:cs typeface="Calibri Light" panose="020F0302020204030204" pitchFamily="34" charset="0"/>
            </a:endParaRPr>
          </a:p>
          <a:p>
            <a:pPr marL="0" indent="0">
              <a:buNone/>
            </a:pPr>
            <a:r>
              <a:rPr lang="en-GB" sz="2200" dirty="0">
                <a:solidFill>
                  <a:schemeClr val="bg1"/>
                </a:solidFill>
                <a:latin typeface="Calibri Light" panose="020F0302020204030204" pitchFamily="34" charset="0"/>
                <a:cs typeface="Calibri Light" panose="020F0302020204030204" pitchFamily="34" charset="0"/>
              </a:rPr>
              <a:t>Again: no clue. </a:t>
            </a:r>
          </a:p>
          <a:p>
            <a:pPr marL="0" indent="0" algn="ctr">
              <a:buNone/>
            </a:pPr>
            <a:r>
              <a:rPr lang="en-GB" sz="2200" dirty="0">
                <a:solidFill>
                  <a:schemeClr val="accent6">
                    <a:lumMod val="75000"/>
                  </a:schemeClr>
                </a:solidFill>
                <a:latin typeface="Calibri Light" panose="020F0302020204030204" pitchFamily="34" charset="0"/>
                <a:cs typeface="Calibri Light" panose="020F0302020204030204" pitchFamily="34" charset="0"/>
              </a:rPr>
              <a:t>BUT</a:t>
            </a:r>
          </a:p>
          <a:p>
            <a:pPr marL="0" indent="0">
              <a:buNone/>
            </a:pPr>
            <a:r>
              <a:rPr lang="en-GB" sz="2200" dirty="0">
                <a:solidFill>
                  <a:schemeClr val="bg1"/>
                </a:solidFill>
                <a:latin typeface="Calibri Light" panose="020F0302020204030204" pitchFamily="34" charset="0"/>
                <a:cs typeface="Calibri Light" panose="020F0302020204030204" pitchFamily="34" charset="0"/>
              </a:rPr>
              <a:t>										</a:t>
            </a:r>
          </a:p>
          <a:p>
            <a:pPr marL="0" indent="0">
              <a:buNone/>
            </a:pPr>
            <a:r>
              <a:rPr lang="en-GB" sz="2200" dirty="0">
                <a:solidFill>
                  <a:schemeClr val="bg1"/>
                </a:solidFill>
                <a:latin typeface="Calibri Light" panose="020F0302020204030204" pitchFamily="34" charset="0"/>
                <a:cs typeface="Calibri Light" panose="020F0302020204030204" pitchFamily="34" charset="0"/>
              </a:rPr>
              <a:t>“Because of my job” /</a:t>
            </a:r>
            <a:r>
              <a:rPr lang="en-GB" sz="2200" dirty="0" err="1">
                <a:solidFill>
                  <a:schemeClr val="bg1"/>
                </a:solidFill>
                <a:latin typeface="Calibri Light" panose="020F0302020204030204" pitchFamily="34" charset="0"/>
                <a:cs typeface="Calibri Light" panose="020F0302020204030204" pitchFamily="34" charset="0"/>
              </a:rPr>
              <a:t>kəz</a:t>
            </a:r>
            <a:r>
              <a:rPr lang="en-GB" sz="2200" dirty="0">
                <a:solidFill>
                  <a:schemeClr val="bg1"/>
                </a:solidFill>
                <a:latin typeface="Calibri Light" panose="020F0302020204030204" pitchFamily="34" charset="0"/>
                <a:cs typeface="Calibri Light" panose="020F0302020204030204" pitchFamily="34" charset="0"/>
              </a:rPr>
              <a:t> </a:t>
            </a:r>
            <a:r>
              <a:rPr lang="en-GB" sz="2200" dirty="0" err="1">
                <a:solidFill>
                  <a:schemeClr val="bg1"/>
                </a:solidFill>
                <a:latin typeface="Calibri Light" panose="020F0302020204030204" pitchFamily="34" charset="0"/>
                <a:cs typeface="Calibri Light" panose="020F0302020204030204" pitchFamily="34" charset="0"/>
              </a:rPr>
              <a:t>ə</a:t>
            </a:r>
            <a:r>
              <a:rPr lang="en-GB" sz="2200" dirty="0">
                <a:solidFill>
                  <a:schemeClr val="bg1"/>
                </a:solidFill>
                <a:latin typeface="Calibri Light" panose="020F0302020204030204" pitchFamily="34" charset="0"/>
                <a:cs typeface="Calibri Light" panose="020F0302020204030204" pitchFamily="34" charset="0"/>
              </a:rPr>
              <a:t> ma </a:t>
            </a:r>
            <a:r>
              <a:rPr lang="en-GB" sz="2200" dirty="0" err="1">
                <a:solidFill>
                  <a:schemeClr val="bg1"/>
                </a:solidFill>
                <a:latin typeface="Calibri Light" panose="020F0302020204030204" pitchFamily="34" charset="0"/>
                <a:cs typeface="Calibri Light" panose="020F0302020204030204" pitchFamily="34" charset="0"/>
              </a:rPr>
              <a:t>dʒɒb</a:t>
            </a:r>
            <a:r>
              <a:rPr lang="en-GB" sz="2200" dirty="0">
                <a:solidFill>
                  <a:schemeClr val="bg1"/>
                </a:solidFill>
                <a:latin typeface="Calibri Light" panose="020F0302020204030204" pitchFamily="34" charset="0"/>
                <a:cs typeface="Calibri Light" panose="020F0302020204030204" pitchFamily="34" charset="0"/>
              </a:rPr>
              <a:t>/					</a:t>
            </a:r>
          </a:p>
          <a:p>
            <a:pPr marL="0" indent="0">
              <a:buNone/>
            </a:pPr>
            <a:endParaRPr lang="en-GB" sz="2200" dirty="0">
              <a:solidFill>
                <a:schemeClr val="bg1"/>
              </a:solidFill>
              <a:latin typeface="Calibri Light" panose="020F0302020204030204" pitchFamily="34" charset="0"/>
              <a:cs typeface="Calibri Light" panose="020F0302020204030204" pitchFamily="34" charset="0"/>
            </a:endParaRPr>
          </a:p>
          <a:p>
            <a:pPr marL="0" indent="0">
              <a:buNone/>
            </a:pPr>
            <a:endParaRPr lang="en-GB" sz="2200" dirty="0">
              <a:solidFill>
                <a:schemeClr val="bg1"/>
              </a:solidFill>
              <a:latin typeface="Calibri Light" panose="020F0302020204030204" pitchFamily="34" charset="0"/>
              <a:cs typeface="Calibri Light" panose="020F0302020204030204" pitchFamily="34" charset="0"/>
            </a:endParaRPr>
          </a:p>
          <a:p>
            <a:endParaRPr lang="en-GB" sz="2200" dirty="0">
              <a:solidFill>
                <a:schemeClr val="bg1"/>
              </a:solidFill>
              <a:latin typeface="Calibri Light" panose="020F0302020204030204" pitchFamily="34" charset="0"/>
              <a:cs typeface="Calibri Light" panose="020F0302020204030204" pitchFamily="34" charset="0"/>
            </a:endParaRPr>
          </a:p>
          <a:p>
            <a:r>
              <a:rPr lang="en-GB" sz="2200" dirty="0">
                <a:solidFill>
                  <a:schemeClr val="bg1"/>
                </a:solidFill>
                <a:latin typeface="Calibri Light" panose="020F0302020204030204" pitchFamily="34" charset="0"/>
                <a:cs typeface="Calibri Light" panose="020F0302020204030204" pitchFamily="34" charset="0"/>
              </a:rPr>
              <a:t>weak forms: for, and, them/him, to, can, are, was, that, your, </a:t>
            </a:r>
          </a:p>
          <a:p>
            <a:endParaRPr lang="en-GB" sz="2200" dirty="0">
              <a:solidFill>
                <a:schemeClr val="bg1"/>
              </a:solidFill>
              <a:latin typeface="Calibri Light" panose="020F0302020204030204" pitchFamily="34" charset="0"/>
              <a:cs typeface="Calibri Light" panose="020F0302020204030204" pitchFamily="34" charset="0"/>
            </a:endParaRPr>
          </a:p>
          <a:p>
            <a:endParaRPr lang="en-IT" sz="22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8A16B967-13F2-4747-8516-FFE720D609C6}"/>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28</a:t>
            </a:fld>
            <a:endParaRPr lang="en-US" dirty="0">
              <a:solidFill>
                <a:schemeClr val="bg1"/>
              </a:solidFill>
              <a:latin typeface="Chalkduster" panose="03050602040202020205" pitchFamily="66" charset="77"/>
            </a:endParaRPr>
          </a:p>
        </p:txBody>
      </p:sp>
      <p:sp>
        <p:nvSpPr>
          <p:cNvPr id="5" name="Freeform 4">
            <a:extLst>
              <a:ext uri="{FF2B5EF4-FFF2-40B4-BE49-F238E27FC236}">
                <a16:creationId xmlns:a16="http://schemas.microsoft.com/office/drawing/2014/main" id="{D8AD2092-215D-8249-AC17-A78B3C9DDC66}"/>
              </a:ext>
            </a:extLst>
          </p:cNvPr>
          <p:cNvSpPr/>
          <p:nvPr/>
        </p:nvSpPr>
        <p:spPr>
          <a:xfrm>
            <a:off x="3347864" y="3863785"/>
            <a:ext cx="2268252" cy="573327"/>
          </a:xfrm>
          <a:custGeom>
            <a:avLst/>
            <a:gdLst>
              <a:gd name="connsiteX0" fmla="*/ 0 w 1633928"/>
              <a:gd name="connsiteY0" fmla="*/ 239843 h 501319"/>
              <a:gd name="connsiteX1" fmla="*/ 719528 w 1633928"/>
              <a:gd name="connsiteY1" fmla="*/ 494676 h 501319"/>
              <a:gd name="connsiteX2" fmla="*/ 1633928 w 1633928"/>
              <a:gd name="connsiteY2" fmla="*/ 0 h 501319"/>
            </a:gdLst>
            <a:ahLst/>
            <a:cxnLst>
              <a:cxn ang="0">
                <a:pos x="connsiteX0" y="connsiteY0"/>
              </a:cxn>
              <a:cxn ang="0">
                <a:pos x="connsiteX1" y="connsiteY1"/>
              </a:cxn>
              <a:cxn ang="0">
                <a:pos x="connsiteX2" y="connsiteY2"/>
              </a:cxn>
            </a:cxnLst>
            <a:rect l="l" t="t" r="r" b="b"/>
            <a:pathLst>
              <a:path w="1633928" h="501319">
                <a:moveTo>
                  <a:pt x="0" y="239843"/>
                </a:moveTo>
                <a:cubicBezTo>
                  <a:pt x="223603" y="387246"/>
                  <a:pt x="447207" y="534650"/>
                  <a:pt x="719528" y="494676"/>
                </a:cubicBezTo>
                <a:cubicBezTo>
                  <a:pt x="991849" y="454702"/>
                  <a:pt x="1312888" y="227351"/>
                  <a:pt x="1633928" y="0"/>
                </a:cubicBezTo>
              </a:path>
            </a:pathLst>
          </a:cu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IT"/>
          </a:p>
        </p:txBody>
      </p:sp>
      <p:sp>
        <p:nvSpPr>
          <p:cNvPr id="6" name="TextBox 5">
            <a:extLst>
              <a:ext uri="{FF2B5EF4-FFF2-40B4-BE49-F238E27FC236}">
                <a16:creationId xmlns:a16="http://schemas.microsoft.com/office/drawing/2014/main" id="{4EF20340-4345-FC4B-868F-9F3F953010F8}"/>
              </a:ext>
            </a:extLst>
          </p:cNvPr>
          <p:cNvSpPr txBox="1"/>
          <p:nvPr/>
        </p:nvSpPr>
        <p:spPr>
          <a:xfrm>
            <a:off x="5798345" y="3275692"/>
            <a:ext cx="3312368" cy="1200329"/>
          </a:xfrm>
          <a:prstGeom prst="rect">
            <a:avLst/>
          </a:prstGeom>
          <a:noFill/>
        </p:spPr>
        <p:txBody>
          <a:bodyPr wrap="square" rtlCol="0">
            <a:spAutoFit/>
          </a:bodyPr>
          <a:lstStyle/>
          <a:p>
            <a:pPr algn="ctr"/>
            <a:r>
              <a:rPr lang="en-GB" dirty="0">
                <a:solidFill>
                  <a:schemeClr val="bg1"/>
                </a:solidFill>
                <a:latin typeface="Calibri Light" panose="020F0302020204030204" pitchFamily="34" charset="0"/>
                <a:cs typeface="Calibri Light" panose="020F0302020204030204" pitchFamily="34" charset="0"/>
              </a:rPr>
              <a:t>reduced and very low in pitch</a:t>
            </a:r>
          </a:p>
          <a:p>
            <a:pPr algn="ctr"/>
            <a:r>
              <a:rPr lang="en-GB" dirty="0">
                <a:solidFill>
                  <a:schemeClr val="bg1"/>
                </a:solidFill>
                <a:latin typeface="Calibri Light" panose="020F0302020204030204" pitchFamily="34" charset="0"/>
                <a:cs typeface="Calibri Light" panose="020F0302020204030204" pitchFamily="34" charset="0"/>
              </a:rPr>
              <a:t>=</a:t>
            </a:r>
          </a:p>
          <a:p>
            <a:pPr algn="ctr"/>
            <a:r>
              <a:rPr lang="en-GB" dirty="0">
                <a:solidFill>
                  <a:schemeClr val="bg1"/>
                </a:solidFill>
                <a:latin typeface="Calibri Light" panose="020F0302020204030204" pitchFamily="34" charset="0"/>
                <a:cs typeface="Calibri Light" panose="020F0302020204030204" pitchFamily="34" charset="0"/>
              </a:rPr>
              <a:t>the word </a:t>
            </a:r>
            <a:r>
              <a:rPr lang="en-GB" dirty="0">
                <a:solidFill>
                  <a:schemeClr val="accent6">
                    <a:lumMod val="75000"/>
                  </a:schemeClr>
                </a:solidFill>
                <a:latin typeface="Calibri Light" panose="020F0302020204030204" pitchFamily="34" charset="0"/>
                <a:cs typeface="Calibri Light" panose="020F0302020204030204" pitchFamily="34" charset="0"/>
              </a:rPr>
              <a:t>job</a:t>
            </a:r>
            <a:r>
              <a:rPr lang="en-GB" dirty="0">
                <a:solidFill>
                  <a:schemeClr val="bg1"/>
                </a:solidFill>
                <a:latin typeface="Calibri Light" panose="020F0302020204030204" pitchFamily="34" charset="0"/>
                <a:cs typeface="Calibri Light" panose="020F0302020204030204" pitchFamily="34" charset="0"/>
              </a:rPr>
              <a:t> is what pops out</a:t>
            </a:r>
          </a:p>
          <a:p>
            <a:endParaRPr lang="en-IT" dirty="0"/>
          </a:p>
        </p:txBody>
      </p:sp>
    </p:spTree>
    <p:extLst>
      <p:ext uri="{BB962C8B-B14F-4D97-AF65-F5344CB8AC3E}">
        <p14:creationId xmlns:p14="http://schemas.microsoft.com/office/powerpoint/2010/main" val="3626179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1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0-#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1000" fill="hold"/>
                                        <p:tgtEl>
                                          <p:spTgt spid="6"/>
                                        </p:tgtEl>
                                        <p:attrNameLst>
                                          <p:attrName>ppt_x</p:attrName>
                                        </p:attrNameLst>
                                      </p:cBhvr>
                                      <p:tavLst>
                                        <p:tav tm="0">
                                          <p:val>
                                            <p:strVal val="#ppt_x"/>
                                          </p:val>
                                        </p:tav>
                                        <p:tav tm="100000">
                                          <p:val>
                                            <p:strVal val="#ppt_x"/>
                                          </p:val>
                                        </p:tav>
                                      </p:tavLst>
                                    </p:anim>
                                    <p:anim calcmode="lin" valueType="num">
                                      <p:cBhvr additive="base">
                                        <p:cTn id="34"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checkerboard(across)">
                                      <p:cBhvr>
                                        <p:cTn id="39"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solidFill>
                  <a:schemeClr val="bg1"/>
                </a:solidFill>
                <a:latin typeface="Chalkduster" panose="03050602040202020205" pitchFamily="66" charset="77"/>
              </a:rPr>
              <a:t>Is English pronunciation really so difficult?</a:t>
            </a:r>
          </a:p>
        </p:txBody>
      </p:sp>
      <p:sp>
        <p:nvSpPr>
          <p:cNvPr id="5" name="Content Placeholder 4">
            <a:extLst>
              <a:ext uri="{FF2B5EF4-FFF2-40B4-BE49-F238E27FC236}">
                <a16:creationId xmlns:a16="http://schemas.microsoft.com/office/drawing/2014/main" id="{201C8428-8BAC-0C44-A6D0-5CF7FBA45BC4}"/>
              </a:ext>
            </a:extLst>
          </p:cNvPr>
          <p:cNvSpPr>
            <a:spLocks noGrp="1"/>
          </p:cNvSpPr>
          <p:nvPr>
            <p:ph idx="1"/>
          </p:nvPr>
        </p:nvSpPr>
        <p:spPr>
          <a:xfrm>
            <a:off x="457200" y="2204864"/>
            <a:ext cx="8229600" cy="3921303"/>
          </a:xfrm>
        </p:spPr>
        <p:txBody>
          <a:bodyPr>
            <a:normAutofit fontScale="92500"/>
          </a:bodyPr>
          <a:lstStyle/>
          <a:p>
            <a:pPr marL="0" indent="0" algn="ctr">
              <a:lnSpc>
                <a:spcPct val="150000"/>
              </a:lnSpc>
              <a:buNone/>
            </a:pPr>
            <a:endParaRPr lang="en-US" sz="2200" i="1" dirty="0">
              <a:solidFill>
                <a:schemeClr val="bg1"/>
              </a:solidFill>
              <a:latin typeface="Chalkduster" panose="03050602040202020205" pitchFamily="66" charset="77"/>
            </a:endParaRPr>
          </a:p>
          <a:p>
            <a:pPr marL="0" indent="0" algn="ctr">
              <a:lnSpc>
                <a:spcPct val="150000"/>
              </a:lnSpc>
              <a:buNone/>
            </a:pPr>
            <a:r>
              <a:rPr lang="en-US" sz="2200" i="1" dirty="0">
                <a:solidFill>
                  <a:schemeClr val="bg1"/>
                </a:solidFill>
                <a:latin typeface="Chalkduster" panose="03050602040202020205" pitchFamily="66" charset="77"/>
              </a:rPr>
              <a:t>I take it you already know </a:t>
            </a:r>
            <a:br>
              <a:rPr lang="en-US" sz="2200" i="1" dirty="0">
                <a:solidFill>
                  <a:schemeClr val="bg1"/>
                </a:solidFill>
                <a:latin typeface="Chalkduster" panose="03050602040202020205" pitchFamily="66" charset="77"/>
              </a:rPr>
            </a:br>
            <a:r>
              <a:rPr lang="en-US" sz="2200" i="1" dirty="0">
                <a:solidFill>
                  <a:schemeClr val="bg1"/>
                </a:solidFill>
                <a:latin typeface="Chalkduster" panose="03050602040202020205" pitchFamily="66" charset="77"/>
              </a:rPr>
              <a:t>Of </a:t>
            </a:r>
            <a:r>
              <a:rPr lang="en-US" sz="2200" b="1" i="1" dirty="0">
                <a:solidFill>
                  <a:schemeClr val="bg1"/>
                </a:solidFill>
                <a:latin typeface="Chalkduster" panose="03050602040202020205" pitchFamily="66" charset="77"/>
              </a:rPr>
              <a:t>tough</a:t>
            </a:r>
            <a:r>
              <a:rPr lang="en-US" sz="2200" i="1" dirty="0">
                <a:solidFill>
                  <a:schemeClr val="bg1"/>
                </a:solidFill>
                <a:latin typeface="Chalkduster" panose="03050602040202020205" pitchFamily="66" charset="77"/>
              </a:rPr>
              <a:t> and </a:t>
            </a:r>
            <a:r>
              <a:rPr lang="en-US" sz="2200" b="1" i="1" dirty="0">
                <a:solidFill>
                  <a:schemeClr val="bg1"/>
                </a:solidFill>
                <a:latin typeface="Chalkduster" panose="03050602040202020205" pitchFamily="66" charset="77"/>
              </a:rPr>
              <a:t>bough</a:t>
            </a:r>
            <a:r>
              <a:rPr lang="en-US" sz="2200" i="1" dirty="0">
                <a:solidFill>
                  <a:schemeClr val="bg1"/>
                </a:solidFill>
                <a:latin typeface="Chalkduster" panose="03050602040202020205" pitchFamily="66" charset="77"/>
              </a:rPr>
              <a:t> and </a:t>
            </a:r>
            <a:r>
              <a:rPr lang="en-US" sz="2200" b="1" i="1" dirty="0">
                <a:solidFill>
                  <a:schemeClr val="bg1"/>
                </a:solidFill>
                <a:latin typeface="Chalkduster" panose="03050602040202020205" pitchFamily="66" charset="77"/>
              </a:rPr>
              <a:t>cough</a:t>
            </a:r>
            <a:r>
              <a:rPr lang="en-US" sz="2200" i="1" dirty="0">
                <a:solidFill>
                  <a:schemeClr val="bg1"/>
                </a:solidFill>
                <a:latin typeface="Chalkduster" panose="03050602040202020205" pitchFamily="66" charset="77"/>
              </a:rPr>
              <a:t> and </a:t>
            </a:r>
            <a:r>
              <a:rPr lang="en-US" sz="2200" b="1" i="1" dirty="0">
                <a:solidFill>
                  <a:schemeClr val="bg1"/>
                </a:solidFill>
                <a:latin typeface="Chalkduster" panose="03050602040202020205" pitchFamily="66" charset="77"/>
              </a:rPr>
              <a:t>dough</a:t>
            </a:r>
            <a:r>
              <a:rPr lang="en-US" sz="2200" i="1" dirty="0">
                <a:solidFill>
                  <a:schemeClr val="bg1"/>
                </a:solidFill>
                <a:latin typeface="Chalkduster" panose="03050602040202020205" pitchFamily="66" charset="77"/>
              </a:rPr>
              <a:t>? </a:t>
            </a:r>
            <a:br>
              <a:rPr lang="en-US" sz="2200" i="1" dirty="0">
                <a:solidFill>
                  <a:schemeClr val="bg1"/>
                </a:solidFill>
                <a:latin typeface="Chalkduster" panose="03050602040202020205" pitchFamily="66" charset="77"/>
              </a:rPr>
            </a:br>
            <a:r>
              <a:rPr lang="en-US" sz="2200" i="1" dirty="0">
                <a:solidFill>
                  <a:schemeClr val="bg1"/>
                </a:solidFill>
                <a:latin typeface="Chalkduster" panose="03050602040202020205" pitchFamily="66" charset="77"/>
              </a:rPr>
              <a:t>Others may stumble but not you </a:t>
            </a:r>
            <a:br>
              <a:rPr lang="en-US" sz="2200" i="1" dirty="0">
                <a:solidFill>
                  <a:schemeClr val="bg1"/>
                </a:solidFill>
                <a:latin typeface="Chalkduster" panose="03050602040202020205" pitchFamily="66" charset="77"/>
              </a:rPr>
            </a:br>
            <a:r>
              <a:rPr lang="en-US" sz="2200" i="1" dirty="0">
                <a:solidFill>
                  <a:schemeClr val="bg1"/>
                </a:solidFill>
                <a:latin typeface="Chalkduster" panose="03050602040202020205" pitchFamily="66" charset="77"/>
              </a:rPr>
              <a:t>On </a:t>
            </a:r>
            <a:r>
              <a:rPr lang="en-US" sz="2200" b="1" i="1" dirty="0">
                <a:solidFill>
                  <a:schemeClr val="bg1"/>
                </a:solidFill>
                <a:latin typeface="Chalkduster" panose="03050602040202020205" pitchFamily="66" charset="77"/>
              </a:rPr>
              <a:t>hiccough</a:t>
            </a:r>
            <a:r>
              <a:rPr lang="en-US" sz="2200" i="1" dirty="0">
                <a:solidFill>
                  <a:schemeClr val="bg1"/>
                </a:solidFill>
                <a:latin typeface="Chalkduster" panose="03050602040202020205" pitchFamily="66" charset="77"/>
              </a:rPr>
              <a:t>, </a:t>
            </a:r>
            <a:r>
              <a:rPr lang="en-US" sz="2200" b="1" i="1" dirty="0">
                <a:solidFill>
                  <a:schemeClr val="bg1"/>
                </a:solidFill>
                <a:latin typeface="Chalkduster" panose="03050602040202020205" pitchFamily="66" charset="77"/>
              </a:rPr>
              <a:t>thorough</a:t>
            </a:r>
            <a:r>
              <a:rPr lang="en-US" sz="2200" i="1" dirty="0">
                <a:solidFill>
                  <a:schemeClr val="bg1"/>
                </a:solidFill>
                <a:latin typeface="Chalkduster" panose="03050602040202020205" pitchFamily="66" charset="77"/>
              </a:rPr>
              <a:t>, </a:t>
            </a:r>
            <a:r>
              <a:rPr lang="en-US" sz="2200" b="1" i="1" dirty="0">
                <a:solidFill>
                  <a:schemeClr val="bg1"/>
                </a:solidFill>
                <a:latin typeface="Chalkduster" panose="03050602040202020205" pitchFamily="66" charset="77"/>
              </a:rPr>
              <a:t>slough</a:t>
            </a:r>
            <a:r>
              <a:rPr lang="en-US" sz="2200" i="1" dirty="0">
                <a:solidFill>
                  <a:schemeClr val="bg1"/>
                </a:solidFill>
                <a:latin typeface="Chalkduster" panose="03050602040202020205" pitchFamily="66" charset="77"/>
              </a:rPr>
              <a:t> and </a:t>
            </a:r>
            <a:r>
              <a:rPr lang="en-US" sz="2200" b="1" i="1" dirty="0">
                <a:solidFill>
                  <a:schemeClr val="bg1"/>
                </a:solidFill>
                <a:latin typeface="Chalkduster" panose="03050602040202020205" pitchFamily="66" charset="77"/>
              </a:rPr>
              <a:t>through</a:t>
            </a:r>
            <a:r>
              <a:rPr lang="en-US" sz="2200" i="1" dirty="0">
                <a:solidFill>
                  <a:schemeClr val="bg1"/>
                </a:solidFill>
                <a:latin typeface="Chalkduster" panose="03050602040202020205" pitchFamily="66" charset="77"/>
              </a:rPr>
              <a:t>. </a:t>
            </a:r>
            <a:br>
              <a:rPr lang="en-US" sz="2200" i="1" dirty="0">
                <a:solidFill>
                  <a:schemeClr val="bg1"/>
                </a:solidFill>
                <a:latin typeface="Chalkduster" panose="03050602040202020205" pitchFamily="66" charset="77"/>
              </a:rPr>
            </a:br>
            <a:r>
              <a:rPr lang="en-US" sz="2200" i="1" dirty="0">
                <a:solidFill>
                  <a:schemeClr val="bg1"/>
                </a:solidFill>
                <a:latin typeface="Chalkduster" panose="03050602040202020205" pitchFamily="66" charset="77"/>
              </a:rPr>
              <a:t>Well done! </a:t>
            </a:r>
          </a:p>
          <a:p>
            <a:pPr marL="0" indent="0" algn="ctr">
              <a:lnSpc>
                <a:spcPct val="150000"/>
              </a:lnSpc>
              <a:buNone/>
            </a:pPr>
            <a:r>
              <a:rPr lang="en-US" sz="2200" i="1" dirty="0">
                <a:solidFill>
                  <a:schemeClr val="bg1"/>
                </a:solidFill>
                <a:latin typeface="Chalkduster" panose="03050602040202020205" pitchFamily="66" charset="77"/>
              </a:rPr>
              <a:t>And now you wish perhaps, </a:t>
            </a:r>
            <a:br>
              <a:rPr lang="en-US" sz="2200" i="1" dirty="0">
                <a:solidFill>
                  <a:schemeClr val="bg1"/>
                </a:solidFill>
                <a:latin typeface="Chalkduster" panose="03050602040202020205" pitchFamily="66" charset="77"/>
              </a:rPr>
            </a:br>
            <a:r>
              <a:rPr lang="en-US" sz="2200" i="1" dirty="0">
                <a:solidFill>
                  <a:schemeClr val="bg1"/>
                </a:solidFill>
                <a:latin typeface="Chalkduster" panose="03050602040202020205" pitchFamily="66" charset="77"/>
              </a:rPr>
              <a:t>To learn of less familiar traps? </a:t>
            </a:r>
            <a:endParaRPr lang="en-US" sz="2200" dirty="0">
              <a:solidFill>
                <a:schemeClr val="bg1"/>
              </a:solidFill>
              <a:latin typeface="Chalkduster" panose="03050602040202020205" pitchFamily="66" charset="77"/>
            </a:endParaRPr>
          </a:p>
        </p:txBody>
      </p:sp>
      <p:sp>
        <p:nvSpPr>
          <p:cNvPr id="3" name="Slide Number Placeholder 2">
            <a:extLst>
              <a:ext uri="{FF2B5EF4-FFF2-40B4-BE49-F238E27FC236}">
                <a16:creationId xmlns:a16="http://schemas.microsoft.com/office/drawing/2014/main" id="{2625CF84-70C9-7341-9B1E-28AA81D8E0ED}"/>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2</a:t>
            </a:fld>
            <a:endParaRPr lang="en-US" dirty="0">
              <a:solidFill>
                <a:schemeClr val="bg1"/>
              </a:solidFill>
              <a:latin typeface="Chalkduster" panose="03050602040202020205" pitchFamily="66" charset="77"/>
            </a:endParaRPr>
          </a:p>
        </p:txBody>
      </p:sp>
      <p:sp>
        <p:nvSpPr>
          <p:cNvPr id="4" name="TextBox 3">
            <a:extLst>
              <a:ext uri="{FF2B5EF4-FFF2-40B4-BE49-F238E27FC236}">
                <a16:creationId xmlns:a16="http://schemas.microsoft.com/office/drawing/2014/main" id="{9D91F4C8-2BE8-05B8-C8CE-103B8EDBC7F0}"/>
              </a:ext>
            </a:extLst>
          </p:cNvPr>
          <p:cNvSpPr txBox="1"/>
          <p:nvPr/>
        </p:nvSpPr>
        <p:spPr>
          <a:xfrm>
            <a:off x="463724" y="1974677"/>
            <a:ext cx="2793329" cy="400110"/>
          </a:xfrm>
          <a:prstGeom prst="rect">
            <a:avLst/>
          </a:prstGeom>
          <a:noFill/>
        </p:spPr>
        <p:txBody>
          <a:bodyPr wrap="none" rtlCol="0">
            <a:spAutoFit/>
          </a:bodyPr>
          <a:lstStyle/>
          <a:p>
            <a:r>
              <a:rPr lang="en-US" sz="2000" dirty="0">
                <a:solidFill>
                  <a:schemeClr val="bg1"/>
                </a:solidFill>
                <a:latin typeface="Chalkduster" panose="03050602040202020205" pitchFamily="66" charset="77"/>
              </a:rPr>
              <a:t>Let’s give it a try:</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50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fade">
                                      <p:cBhvr>
                                        <p:cTn id="19" dur="2000"/>
                                        <p:tgtEl>
                                          <p:spTgt spid="5">
                                            <p:txEl>
                                              <p:pRg st="1" end="1"/>
                                            </p:txEl>
                                          </p:spTgt>
                                        </p:tgtEl>
                                      </p:cBhvr>
                                    </p:animEffect>
                                    <p:anim calcmode="lin" valueType="num">
                                      <p:cBhvr>
                                        <p:cTn id="20"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1" dur="1800" decel="100000" fill="hold"/>
                                        <p:tgtEl>
                                          <p:spTgt spid="5">
                                            <p:txEl>
                                              <p:pRg st="1" end="1"/>
                                            </p:txEl>
                                          </p:spTgt>
                                        </p:tgtEl>
                                        <p:attrNameLst>
                                          <p:attrName>ppt_y</p:attrName>
                                        </p:attrNameLst>
                                      </p:cBhvr>
                                      <p:tavLst>
                                        <p:tav tm="0">
                                          <p:val>
                                            <p:strVal val="#ppt_y+1"/>
                                          </p:val>
                                        </p:tav>
                                        <p:tav tm="100000">
                                          <p:val>
                                            <p:strVal val="#ppt_y-.03"/>
                                          </p:val>
                                        </p:tav>
                                      </p:tavLst>
                                    </p:anim>
                                    <p:anim calcmode="lin" valueType="num">
                                      <p:cBhvr>
                                        <p:cTn id="22" dur="200" accel="100000" fill="hold">
                                          <p:stCondLst>
                                            <p:cond delay="1800"/>
                                          </p:stCondLst>
                                        </p:cTn>
                                        <p:tgtEl>
                                          <p:spTgt spid="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50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2000"/>
                                        <p:tgtEl>
                                          <p:spTgt spid="5">
                                            <p:txEl>
                                              <p:pRg st="2" end="2"/>
                                            </p:txEl>
                                          </p:spTgt>
                                        </p:tgtEl>
                                      </p:cBhvr>
                                    </p:animEffect>
                                    <p:anim calcmode="lin" valueType="num">
                                      <p:cBhvr>
                                        <p:cTn id="28"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800" decel="100000" fill="hold"/>
                                        <p:tgtEl>
                                          <p:spTgt spid="5">
                                            <p:txEl>
                                              <p:pRg st="2" end="2"/>
                                            </p:txEl>
                                          </p:spTgt>
                                        </p:tgtEl>
                                        <p:attrNameLst>
                                          <p:attrName>ppt_y</p:attrName>
                                        </p:attrNameLst>
                                      </p:cBhvr>
                                      <p:tavLst>
                                        <p:tav tm="0">
                                          <p:val>
                                            <p:strVal val="#ppt_y+1"/>
                                          </p:val>
                                        </p:tav>
                                        <p:tav tm="100000">
                                          <p:val>
                                            <p:strVal val="#ppt_y-.03"/>
                                          </p:val>
                                        </p:tav>
                                      </p:tavLst>
                                    </p:anim>
                                    <p:anim calcmode="lin" valueType="num">
                                      <p:cBhvr>
                                        <p:cTn id="30" dur="200" accel="100000" fill="hold">
                                          <p:stCondLst>
                                            <p:cond delay="1800"/>
                                          </p:stCondLst>
                                        </p:cTn>
                                        <p:tgtEl>
                                          <p:spTgt spid="5">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5"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077072"/>
            <a:ext cx="8229600" cy="1143000"/>
          </a:xfrm>
        </p:spPr>
        <p:txBody>
          <a:bodyPr>
            <a:normAutofit/>
          </a:bodyPr>
          <a:lstStyle/>
          <a:p>
            <a:r>
              <a:rPr lang="en-US" dirty="0">
                <a:solidFill>
                  <a:schemeClr val="bg1"/>
                </a:solidFill>
                <a:latin typeface="Chalkduster" panose="03050602040202020205" pitchFamily="66" charset="77"/>
                <a:cs typeface="Calibri Light" panose="020F0302020204030204" pitchFamily="34" charset="0"/>
              </a:rPr>
              <a:t>Wait, seriously??</a:t>
            </a:r>
            <a:endParaRPr lang="en-US" dirty="0">
              <a:solidFill>
                <a:schemeClr val="bg1"/>
              </a:solidFill>
              <a:latin typeface="Chalkduster" panose="03050602040202020205" pitchFamily="66" charset="77"/>
            </a:endParaRPr>
          </a:p>
        </p:txBody>
      </p:sp>
      <p:pic>
        <p:nvPicPr>
          <p:cNvPr id="4" name="Content Placeholder 3" descr="Funny-English-Language-Jokes-16.jpg"/>
          <p:cNvPicPr>
            <a:picLocks noGrp="1" noChangeAspect="1"/>
          </p:cNvPicPr>
          <p:nvPr>
            <p:ph idx="1"/>
          </p:nvPr>
        </p:nvPicPr>
        <p:blipFill>
          <a:blip r:embed="rId2"/>
          <a:srcRect t="-20767" b="-20767"/>
          <a:stretch>
            <a:fillRect/>
          </a:stretch>
        </p:blipFill>
        <p:spPr>
          <a:xfrm>
            <a:off x="452512" y="-25276"/>
            <a:ext cx="8229600" cy="4525963"/>
          </a:xfrm>
        </p:spPr>
      </p:pic>
      <p:sp>
        <p:nvSpPr>
          <p:cNvPr id="3" name="Slide Number Placeholder 2">
            <a:extLst>
              <a:ext uri="{FF2B5EF4-FFF2-40B4-BE49-F238E27FC236}">
                <a16:creationId xmlns:a16="http://schemas.microsoft.com/office/drawing/2014/main" id="{18156C8B-49E4-9E49-B571-88B330662D2F}"/>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3</a:t>
            </a:fld>
            <a:endParaRPr lang="en-US" dirty="0">
              <a:solidFill>
                <a:schemeClr val="bg1"/>
              </a:solidFill>
              <a:latin typeface="Chalkduster" panose="03050602040202020205" pitchFamily="66" charset="77"/>
            </a:endParaRPr>
          </a:p>
        </p:txBody>
      </p:sp>
      <p:pic>
        <p:nvPicPr>
          <p:cNvPr id="3074" name="Picture 2" descr="Top 10 GIF to Video Converters [REVIEWED] | Wyzowl">
            <a:extLst>
              <a:ext uri="{FF2B5EF4-FFF2-40B4-BE49-F238E27FC236}">
                <a16:creationId xmlns:a16="http://schemas.microsoft.com/office/drawing/2014/main" id="{51A45CB3-85A3-B4CD-7AF2-117008C89B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54125">
            <a:off x="2002073" y="2529536"/>
            <a:ext cx="5247812" cy="293002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8"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p:cTn id="19" dur="15000" fill="hold"/>
                                        <p:tgtEl>
                                          <p:spTgt spid="3074"/>
                                        </p:tgtEl>
                                        <p:attrNameLst>
                                          <p:attrName>ppt_x</p:attrName>
                                        </p:attrNameLst>
                                      </p:cBhvr>
                                      <p:tavLst>
                                        <p:tav tm="0">
                                          <p:val>
                                            <p:strVal val="#ppt_x"/>
                                          </p:val>
                                        </p:tav>
                                        <p:tav tm="100000">
                                          <p:val>
                                            <p:strVal val="#ppt_x"/>
                                          </p:val>
                                        </p:tav>
                                      </p:tavLst>
                                    </p:anim>
                                    <p:anim calcmode="lin" valueType="num">
                                      <p:cBhvr>
                                        <p:cTn id="20" dur="15000" fill="hold"/>
                                        <p:tgtEl>
                                          <p:spTgt spid="3074"/>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7ED57-13DA-B147-A215-40D95CBD8D15}"/>
              </a:ext>
            </a:extLst>
          </p:cNvPr>
          <p:cNvSpPr>
            <a:spLocks noGrp="1"/>
          </p:cNvSpPr>
          <p:nvPr>
            <p:ph type="title"/>
          </p:nvPr>
        </p:nvSpPr>
        <p:spPr>
          <a:xfrm>
            <a:off x="457200" y="5318544"/>
            <a:ext cx="8229600" cy="1143000"/>
          </a:xfrm>
        </p:spPr>
        <p:txBody>
          <a:bodyPr>
            <a:normAutofit/>
          </a:bodyPr>
          <a:lstStyle/>
          <a:p>
            <a:r>
              <a:rPr lang="en-US" dirty="0">
                <a:solidFill>
                  <a:schemeClr val="bg1"/>
                </a:solidFill>
                <a:latin typeface="Chalkduster" panose="03050602040202020205" pitchFamily="66" charset="77"/>
              </a:rPr>
              <a:t>Calm down…</a:t>
            </a:r>
          </a:p>
        </p:txBody>
      </p:sp>
      <p:pic>
        <p:nvPicPr>
          <p:cNvPr id="4" name="Content Placeholder 3" descr="Funny-English-Language-Jokes-13.gif">
            <a:extLst>
              <a:ext uri="{FF2B5EF4-FFF2-40B4-BE49-F238E27FC236}">
                <a16:creationId xmlns:a16="http://schemas.microsoft.com/office/drawing/2014/main" id="{755E4273-5CEB-C84F-90BF-F11BD8108FC7}"/>
              </a:ext>
            </a:extLst>
          </p:cNvPr>
          <p:cNvPicPr>
            <a:picLocks noGrp="1" noChangeAspect="1"/>
          </p:cNvPicPr>
          <p:nvPr>
            <p:ph idx="1"/>
          </p:nvPr>
        </p:nvPicPr>
        <p:blipFill>
          <a:blip r:embed="rId2"/>
          <a:srcRect l="-11043" r="-11043"/>
          <a:stretch>
            <a:fillRect/>
          </a:stretch>
        </p:blipFill>
        <p:spPr>
          <a:xfrm>
            <a:off x="-324544" y="350142"/>
            <a:ext cx="8154651" cy="4680000"/>
          </a:xfrm>
        </p:spPr>
      </p:pic>
      <p:pic>
        <p:nvPicPr>
          <p:cNvPr id="2052" name="Picture 4">
            <a:extLst>
              <a:ext uri="{FF2B5EF4-FFF2-40B4-BE49-F238E27FC236}">
                <a16:creationId xmlns:a16="http://schemas.microsoft.com/office/drawing/2014/main" id="{296B2528-A155-157C-D847-14B85B39D9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41253">
            <a:off x="5880121" y="2094286"/>
            <a:ext cx="2463800" cy="32893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4AA6EF11-1791-E94A-A144-FB7C90F7A900}"/>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4</a:t>
            </a:fld>
            <a:endParaRPr lang="en-US" dirty="0">
              <a:solidFill>
                <a:schemeClr val="bg1"/>
              </a:solidFill>
              <a:latin typeface="Chalkduster" panose="03050602040202020205" pitchFamily="66" charset="77"/>
            </a:endParaRPr>
          </a:p>
        </p:txBody>
      </p:sp>
    </p:spTree>
    <p:extLst>
      <p:ext uri="{BB962C8B-B14F-4D97-AF65-F5344CB8AC3E}">
        <p14:creationId xmlns:p14="http://schemas.microsoft.com/office/powerpoint/2010/main" val="2020884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0-#ppt_w/2"/>
                                          </p:val>
                                        </p:tav>
                                        <p:tav tm="100000">
                                          <p:val>
                                            <p:strVal val="#ppt_x"/>
                                          </p:val>
                                        </p:tav>
                                      </p:tavLst>
                                    </p:anim>
                                    <p:anim calcmode="lin" valueType="num">
                                      <p:cBhvr additive="base">
                                        <p:cTn id="14"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8" presetClass="entr" presetSubtype="0"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anim calcmode="lin" valueType="num">
                                      <p:cBhvr>
                                        <p:cTn id="19" dur="15000" fill="hold"/>
                                        <p:tgtEl>
                                          <p:spTgt spid="2052"/>
                                        </p:tgtEl>
                                        <p:attrNameLst>
                                          <p:attrName>ppt_x</p:attrName>
                                        </p:attrNameLst>
                                      </p:cBhvr>
                                      <p:tavLst>
                                        <p:tav tm="0">
                                          <p:val>
                                            <p:strVal val="#ppt_x"/>
                                          </p:val>
                                        </p:tav>
                                        <p:tav tm="100000">
                                          <p:val>
                                            <p:strVal val="#ppt_x"/>
                                          </p:val>
                                        </p:tav>
                                      </p:tavLst>
                                    </p:anim>
                                    <p:anim calcmode="lin" valueType="num">
                                      <p:cBhvr>
                                        <p:cTn id="20" dur="15000" fill="hold"/>
                                        <p:tgtEl>
                                          <p:spTgt spid="205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a:solidFill>
                  <a:schemeClr val="bg1"/>
                </a:solidFill>
                <a:latin typeface="Chalkduster" panose="03050602040202020205" pitchFamily="66" charset="77"/>
                <a:cs typeface="Calibri Light" panose="020F0302020204030204" pitchFamily="34" charset="0"/>
              </a:rPr>
              <a:t>Phonemic Chart</a:t>
            </a:r>
          </a:p>
        </p:txBody>
      </p:sp>
      <p:pic>
        <p:nvPicPr>
          <p:cNvPr id="7" name="Content Placeholder 6">
            <a:extLst>
              <a:ext uri="{FF2B5EF4-FFF2-40B4-BE49-F238E27FC236}">
                <a16:creationId xmlns:a16="http://schemas.microsoft.com/office/drawing/2014/main" id="{CBB86364-EFF9-DD4B-87FB-2294195360EA}"/>
              </a:ext>
            </a:extLst>
          </p:cNvPr>
          <p:cNvPicPr>
            <a:picLocks noGrp="1" noChangeAspect="1"/>
          </p:cNvPicPr>
          <p:nvPr>
            <p:ph idx="1"/>
          </p:nvPr>
        </p:nvPicPr>
        <p:blipFill>
          <a:blip r:embed="rId2"/>
          <a:stretch>
            <a:fillRect/>
          </a:stretch>
        </p:blipFill>
        <p:spPr>
          <a:xfrm>
            <a:off x="935596" y="1166191"/>
            <a:ext cx="7272808" cy="5141552"/>
          </a:xfrm>
        </p:spPr>
      </p:pic>
      <p:sp>
        <p:nvSpPr>
          <p:cNvPr id="3" name="Slide Number Placeholder 2">
            <a:extLst>
              <a:ext uri="{FF2B5EF4-FFF2-40B4-BE49-F238E27FC236}">
                <a16:creationId xmlns:a16="http://schemas.microsoft.com/office/drawing/2014/main" id="{25CEEDB5-82BF-1B4C-8B82-A4B5E5A5C843}"/>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5</a:t>
            </a:fld>
            <a:endParaRPr lang="en-US" dirty="0">
              <a:solidFill>
                <a:schemeClr val="bg1"/>
              </a:solidFill>
              <a:latin typeface="Chalkduster" panose="03050602040202020205" pitchFamily="66" charset="77"/>
            </a:endParaRPr>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267F7BB2-8DB9-5312-AF13-AA60D377AE69}"/>
                  </a:ext>
                </a:extLst>
              </p14:cNvPr>
              <p14:cNvContentPartPr/>
              <p14:nvPr/>
            </p14:nvContentPartPr>
            <p14:xfrm>
              <a:off x="1961200" y="1825720"/>
              <a:ext cx="1513440" cy="1263960"/>
            </p14:xfrm>
          </p:contentPart>
        </mc:Choice>
        <mc:Fallback xmlns="">
          <p:pic>
            <p:nvPicPr>
              <p:cNvPr id="4" name="Ink 3">
                <a:extLst>
                  <a:ext uri="{FF2B5EF4-FFF2-40B4-BE49-F238E27FC236}">
                    <a16:creationId xmlns:a16="http://schemas.microsoft.com/office/drawing/2014/main" id="{267F7BB2-8DB9-5312-AF13-AA60D377AE69}"/>
                  </a:ext>
                </a:extLst>
              </p:cNvPr>
              <p:cNvPicPr/>
              <p:nvPr/>
            </p:nvPicPr>
            <p:blipFill>
              <a:blip r:embed="rId4"/>
              <a:stretch>
                <a:fillRect/>
              </a:stretch>
            </p:blipFill>
            <p:spPr>
              <a:xfrm>
                <a:off x="1907200" y="1717720"/>
                <a:ext cx="1621080" cy="1479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BA593219-E814-1B96-6FE9-F5698BA1D2C2}"/>
                  </a:ext>
                </a:extLst>
              </p14:cNvPr>
              <p14:cNvContentPartPr/>
              <p14:nvPr/>
            </p14:nvContentPartPr>
            <p14:xfrm>
              <a:off x="2909440" y="4120000"/>
              <a:ext cx="2154600" cy="1348200"/>
            </p14:xfrm>
          </p:contentPart>
        </mc:Choice>
        <mc:Fallback xmlns="">
          <p:pic>
            <p:nvPicPr>
              <p:cNvPr id="5" name="Ink 4">
                <a:extLst>
                  <a:ext uri="{FF2B5EF4-FFF2-40B4-BE49-F238E27FC236}">
                    <a16:creationId xmlns:a16="http://schemas.microsoft.com/office/drawing/2014/main" id="{BA593219-E814-1B96-6FE9-F5698BA1D2C2}"/>
                  </a:ext>
                </a:extLst>
              </p:cNvPr>
              <p:cNvPicPr/>
              <p:nvPr/>
            </p:nvPicPr>
            <p:blipFill>
              <a:blip r:embed="rId6"/>
              <a:stretch>
                <a:fillRect/>
              </a:stretch>
            </p:blipFill>
            <p:spPr>
              <a:xfrm>
                <a:off x="2855440" y="4012360"/>
                <a:ext cx="2262240" cy="15638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E0A19573-F880-6CBA-57F5-4C1B4765C43E}"/>
                  </a:ext>
                </a:extLst>
              </p14:cNvPr>
              <p14:cNvContentPartPr/>
              <p14:nvPr/>
            </p14:nvContentPartPr>
            <p14:xfrm>
              <a:off x="1066960" y="1971160"/>
              <a:ext cx="369720" cy="1017720"/>
            </p14:xfrm>
          </p:contentPart>
        </mc:Choice>
        <mc:Fallback xmlns="">
          <p:pic>
            <p:nvPicPr>
              <p:cNvPr id="8" name="Ink 7">
                <a:extLst>
                  <a:ext uri="{FF2B5EF4-FFF2-40B4-BE49-F238E27FC236}">
                    <a16:creationId xmlns:a16="http://schemas.microsoft.com/office/drawing/2014/main" id="{E0A19573-F880-6CBA-57F5-4C1B4765C43E}"/>
                  </a:ext>
                </a:extLst>
              </p:cNvPr>
              <p:cNvPicPr/>
              <p:nvPr/>
            </p:nvPicPr>
            <p:blipFill>
              <a:blip r:embed="rId8"/>
              <a:stretch>
                <a:fillRect/>
              </a:stretch>
            </p:blipFill>
            <p:spPr>
              <a:xfrm>
                <a:off x="1012960" y="1863520"/>
                <a:ext cx="477360" cy="12333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652982BA-C021-0324-74B0-AA83E4D3E7A2}"/>
                  </a:ext>
                </a:extLst>
              </p14:cNvPr>
              <p14:cNvContentPartPr/>
              <p14:nvPr/>
            </p14:nvContentPartPr>
            <p14:xfrm>
              <a:off x="1092880" y="4077880"/>
              <a:ext cx="294840" cy="1431360"/>
            </p14:xfrm>
          </p:contentPart>
        </mc:Choice>
        <mc:Fallback xmlns="">
          <p:pic>
            <p:nvPicPr>
              <p:cNvPr id="9" name="Ink 8">
                <a:extLst>
                  <a:ext uri="{FF2B5EF4-FFF2-40B4-BE49-F238E27FC236}">
                    <a16:creationId xmlns:a16="http://schemas.microsoft.com/office/drawing/2014/main" id="{652982BA-C021-0324-74B0-AA83E4D3E7A2}"/>
                  </a:ext>
                </a:extLst>
              </p:cNvPr>
              <p:cNvPicPr/>
              <p:nvPr/>
            </p:nvPicPr>
            <p:blipFill>
              <a:blip r:embed="rId10"/>
              <a:stretch>
                <a:fillRect/>
              </a:stretch>
            </p:blipFill>
            <p:spPr>
              <a:xfrm>
                <a:off x="1039240" y="3969880"/>
                <a:ext cx="402480" cy="1647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Ink 10">
                <a:extLst>
                  <a:ext uri="{FF2B5EF4-FFF2-40B4-BE49-F238E27FC236}">
                    <a16:creationId xmlns:a16="http://schemas.microsoft.com/office/drawing/2014/main" id="{DAC290C0-E753-B30E-6004-043585F63DF8}"/>
                  </a:ext>
                </a:extLst>
              </p14:cNvPr>
              <p14:cNvContentPartPr/>
              <p14:nvPr/>
            </p14:nvContentPartPr>
            <p14:xfrm>
              <a:off x="7312960" y="3145480"/>
              <a:ext cx="578880" cy="10800"/>
            </p14:xfrm>
          </p:contentPart>
        </mc:Choice>
        <mc:Fallback xmlns="">
          <p:pic>
            <p:nvPicPr>
              <p:cNvPr id="11" name="Ink 10">
                <a:extLst>
                  <a:ext uri="{FF2B5EF4-FFF2-40B4-BE49-F238E27FC236}">
                    <a16:creationId xmlns:a16="http://schemas.microsoft.com/office/drawing/2014/main" id="{DAC290C0-E753-B30E-6004-043585F63DF8}"/>
                  </a:ext>
                </a:extLst>
              </p:cNvPr>
              <p:cNvPicPr/>
              <p:nvPr/>
            </p:nvPicPr>
            <p:blipFill>
              <a:blip r:embed="rId12"/>
              <a:stretch>
                <a:fillRect/>
              </a:stretch>
            </p:blipFill>
            <p:spPr>
              <a:xfrm>
                <a:off x="7258960" y="3037840"/>
                <a:ext cx="686520" cy="2264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692ED774-866E-1ED0-2977-E107F727D032}"/>
                  </a:ext>
                </a:extLst>
              </p14:cNvPr>
              <p14:cNvContentPartPr/>
              <p14:nvPr/>
            </p14:nvContentPartPr>
            <p14:xfrm>
              <a:off x="7314040" y="3431320"/>
              <a:ext cx="633600" cy="11520"/>
            </p14:xfrm>
          </p:contentPart>
        </mc:Choice>
        <mc:Fallback xmlns="">
          <p:pic>
            <p:nvPicPr>
              <p:cNvPr id="12" name="Ink 11">
                <a:extLst>
                  <a:ext uri="{FF2B5EF4-FFF2-40B4-BE49-F238E27FC236}">
                    <a16:creationId xmlns:a16="http://schemas.microsoft.com/office/drawing/2014/main" id="{692ED774-866E-1ED0-2977-E107F727D032}"/>
                  </a:ext>
                </a:extLst>
              </p:cNvPr>
              <p:cNvPicPr/>
              <p:nvPr/>
            </p:nvPicPr>
            <p:blipFill>
              <a:blip r:embed="rId14"/>
              <a:stretch>
                <a:fillRect/>
              </a:stretch>
            </p:blipFill>
            <p:spPr>
              <a:xfrm>
                <a:off x="7260040" y="3323320"/>
                <a:ext cx="741240" cy="227160"/>
              </a:xfrm>
              <a:prstGeom prst="rect">
                <a:avLst/>
              </a:prstGeom>
            </p:spPr>
          </p:pic>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000" fill="hold"/>
                                        <p:tgtEl>
                                          <p:spTgt spid="7"/>
                                        </p:tgtEl>
                                        <p:attrNameLst>
                                          <p:attrName>ppt_x</p:attrName>
                                        </p:attrNameLst>
                                      </p:cBhvr>
                                      <p:tavLst>
                                        <p:tav tm="0">
                                          <p:val>
                                            <p:strVal val="#ppt_x"/>
                                          </p:val>
                                        </p:tav>
                                        <p:tav tm="100000">
                                          <p:val>
                                            <p:strVal val="#ppt_x"/>
                                          </p:val>
                                        </p:tav>
                                      </p:tavLst>
                                    </p:anim>
                                    <p:anim calcmode="lin" valueType="num">
                                      <p:cBhvr additive="base">
                                        <p:cTn id="14"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fltVal val="0"/>
                                          </p:val>
                                        </p:tav>
                                        <p:tav tm="100000">
                                          <p:val>
                                            <p:strVal val="#ppt_w"/>
                                          </p:val>
                                        </p:tav>
                                      </p:tavLst>
                                    </p:anim>
                                    <p:anim calcmode="lin" valueType="num">
                                      <p:cBhvr>
                                        <p:cTn id="38" dur="10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a:solidFill>
                  <a:schemeClr val="bg1"/>
                </a:solidFill>
                <a:latin typeface="Chalkduster" panose="03050602040202020205" pitchFamily="66" charset="77"/>
                <a:cs typeface="Arial Narrow"/>
              </a:rPr>
              <a:t>Ə</a:t>
            </a:r>
            <a:endParaRPr lang="en-US" sz="5400" dirty="0">
              <a:solidFill>
                <a:schemeClr val="bg1"/>
              </a:solidFill>
              <a:latin typeface="Chalkduster" panose="03050602040202020205" pitchFamily="66" charset="77"/>
              <a:cs typeface="Arial Narrow"/>
            </a:endParaRPr>
          </a:p>
        </p:txBody>
      </p:sp>
      <p:sp>
        <p:nvSpPr>
          <p:cNvPr id="3" name="Content Placeholder 2"/>
          <p:cNvSpPr>
            <a:spLocks noGrp="1"/>
          </p:cNvSpPr>
          <p:nvPr>
            <p:ph idx="1"/>
          </p:nvPr>
        </p:nvSpPr>
        <p:spPr>
          <a:xfrm>
            <a:off x="457200" y="1417638"/>
            <a:ext cx="4834880" cy="643210"/>
          </a:xfrm>
        </p:spPr>
        <p:txBody>
          <a:bodyPr anchor="ctr">
            <a:noAutofit/>
          </a:bodyPr>
          <a:lstStyle/>
          <a:p>
            <a:pPr>
              <a:buNone/>
            </a:pPr>
            <a:endParaRPr lang="en-US" sz="2000" dirty="0">
              <a:solidFill>
                <a:schemeClr val="bg1"/>
              </a:solidFill>
              <a:latin typeface="Calibri Light" panose="020F0302020204030204" pitchFamily="34" charset="0"/>
              <a:cs typeface="Calibri Light" panose="020F0302020204030204" pitchFamily="34" charset="0"/>
            </a:endParaRPr>
          </a:p>
          <a:p>
            <a:pPr>
              <a:buNone/>
            </a:pPr>
            <a:endParaRPr lang="en-US" sz="2000" dirty="0">
              <a:solidFill>
                <a:schemeClr val="bg1"/>
              </a:solidFill>
              <a:latin typeface="Calibri Light" panose="020F0302020204030204" pitchFamily="34" charset="0"/>
              <a:cs typeface="Calibri Light" panose="020F0302020204030204" pitchFamily="34" charset="0"/>
            </a:endParaRPr>
          </a:p>
          <a:p>
            <a:pPr>
              <a:buNone/>
            </a:pPr>
            <a:r>
              <a:rPr lang="en-US" sz="2000" dirty="0">
                <a:solidFill>
                  <a:schemeClr val="bg1"/>
                </a:solidFill>
                <a:latin typeface="Calibri Light" panose="020F0302020204030204" pitchFamily="34" charset="0"/>
                <a:cs typeface="Calibri Light" panose="020F0302020204030204" pitchFamily="34" charset="0"/>
              </a:rPr>
              <a:t>“</a:t>
            </a:r>
            <a:r>
              <a:rPr lang="en-US" sz="2000" dirty="0" err="1">
                <a:solidFill>
                  <a:schemeClr val="bg1"/>
                </a:solidFill>
                <a:latin typeface="Calibri Light" panose="020F0302020204030204" pitchFamily="34" charset="0"/>
                <a:cs typeface="Calibri Light" panose="020F0302020204030204" pitchFamily="34" charset="0"/>
              </a:rPr>
              <a:t>ə</a:t>
            </a:r>
            <a:r>
              <a:rPr lang="en-US" sz="2000" dirty="0">
                <a:solidFill>
                  <a:schemeClr val="bg1"/>
                </a:solidFill>
                <a:latin typeface="Calibri Light" panose="020F0302020204030204" pitchFamily="34" charset="0"/>
                <a:cs typeface="Calibri Light" panose="020F0302020204030204" pitchFamily="34" charset="0"/>
              </a:rPr>
              <a:t>” is also called schwa or inverted </a:t>
            </a:r>
            <a:r>
              <a:rPr lang="en-US" sz="2000" i="1" dirty="0">
                <a:solidFill>
                  <a:schemeClr val="bg1"/>
                </a:solidFill>
                <a:latin typeface="Calibri Light" panose="020F0302020204030204" pitchFamily="34" charset="0"/>
                <a:cs typeface="Calibri Light" panose="020F0302020204030204" pitchFamily="34" charset="0"/>
              </a:rPr>
              <a:t>e</a:t>
            </a:r>
            <a:r>
              <a:rPr lang="en-US" sz="2000" dirty="0">
                <a:solidFill>
                  <a:schemeClr val="bg1"/>
                </a:solidFill>
                <a:latin typeface="Calibri Light" panose="020F0302020204030204" pitchFamily="34" charset="0"/>
                <a:cs typeface="Calibri Light" panose="020F0302020204030204" pitchFamily="34" charset="0"/>
              </a:rPr>
              <a:t>.</a:t>
            </a:r>
          </a:p>
          <a:p>
            <a:pPr>
              <a:buNone/>
            </a:pPr>
            <a:endParaRPr lang="en-US" sz="1000" dirty="0">
              <a:solidFill>
                <a:schemeClr val="bg1"/>
              </a:solidFill>
              <a:latin typeface="Calibri Light" panose="020F0302020204030204" pitchFamily="34" charset="0"/>
              <a:cs typeface="Calibri Light" panose="020F0302020204030204" pitchFamily="34" charset="0"/>
            </a:endParaRPr>
          </a:p>
          <a:p>
            <a:pPr>
              <a:buNone/>
            </a:pPr>
            <a:endParaRPr lang="en-US" sz="30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37F266FF-7B7C-B840-81DA-2F2FF479F122}"/>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6</a:t>
            </a:fld>
            <a:endParaRPr lang="en-US" dirty="0">
              <a:solidFill>
                <a:schemeClr val="bg1"/>
              </a:solidFill>
              <a:latin typeface="Chalkduster" panose="03050602040202020205" pitchFamily="66" charset="77"/>
            </a:endParaRPr>
          </a:p>
        </p:txBody>
      </p:sp>
      <p:sp>
        <p:nvSpPr>
          <p:cNvPr id="6" name="TextBox 5">
            <a:extLst>
              <a:ext uri="{FF2B5EF4-FFF2-40B4-BE49-F238E27FC236}">
                <a16:creationId xmlns:a16="http://schemas.microsoft.com/office/drawing/2014/main" id="{5BB9125D-F91D-9A75-E3C2-B219B977C0BA}"/>
              </a:ext>
            </a:extLst>
          </p:cNvPr>
          <p:cNvSpPr txBox="1"/>
          <p:nvPr/>
        </p:nvSpPr>
        <p:spPr>
          <a:xfrm>
            <a:off x="457200" y="2060848"/>
            <a:ext cx="5770984" cy="2126864"/>
          </a:xfrm>
          <a:prstGeom prst="rect">
            <a:avLst/>
          </a:prstGeom>
          <a:noFill/>
        </p:spPr>
        <p:txBody>
          <a:bodyPr wrap="square">
            <a:spAutoFit/>
          </a:bodyPr>
          <a:lstStyle/>
          <a:p>
            <a:pPr>
              <a:lnSpc>
                <a:spcPct val="150000"/>
              </a:lnSpc>
              <a:buNone/>
            </a:pPr>
            <a:r>
              <a:rPr lang="en-US" sz="1800" dirty="0">
                <a:solidFill>
                  <a:schemeClr val="bg1"/>
                </a:solidFill>
                <a:latin typeface="Calibri Light" panose="020F0302020204030204" pitchFamily="34" charset="0"/>
                <a:cs typeface="Calibri Light" panose="020F0302020204030204" pitchFamily="34" charset="0"/>
              </a:rPr>
              <a:t>In </a:t>
            </a:r>
            <a:r>
              <a:rPr lang="en-US" sz="1800" dirty="0">
                <a:solidFill>
                  <a:schemeClr val="bg1"/>
                </a:solidFill>
                <a:latin typeface="Calibri Light" panose="020F0302020204030204" pitchFamily="34" charset="0"/>
                <a:cs typeface="Calibri Light" panose="020F0302020204030204" pitchFamily="34" charset="0"/>
                <a:hlinkClick r:id="rId2">
                  <a:extLst>
                    <a:ext uri="{A12FA001-AC4F-418D-AE19-62706E023703}">
                      <ahyp:hlinkClr xmlns:ahyp="http://schemas.microsoft.com/office/drawing/2018/hyperlinkcolor" val="tx"/>
                    </a:ext>
                  </a:extLst>
                </a:hlinkClick>
              </a:rPr>
              <a:t>linguistics</a:t>
            </a:r>
            <a:r>
              <a:rPr lang="en-US" sz="1800" dirty="0">
                <a:solidFill>
                  <a:schemeClr val="bg1"/>
                </a:solidFill>
                <a:latin typeface="Calibri Light" panose="020F0302020204030204" pitchFamily="34" charset="0"/>
                <a:cs typeface="Calibri Light" panose="020F0302020204030204" pitchFamily="34" charset="0"/>
              </a:rPr>
              <a:t>, specifically </a:t>
            </a:r>
            <a:r>
              <a:rPr lang="en-US" sz="1800" dirty="0">
                <a:solidFill>
                  <a:schemeClr val="bg1"/>
                </a:solidFill>
                <a:latin typeface="Calibri Light" panose="020F0302020204030204" pitchFamily="34" charset="0"/>
                <a:cs typeface="Calibri Light" panose="020F0302020204030204" pitchFamily="34" charset="0"/>
                <a:hlinkClick r:id="rId3">
                  <a:extLst>
                    <a:ext uri="{A12FA001-AC4F-418D-AE19-62706E023703}">
                      <ahyp:hlinkClr xmlns:ahyp="http://schemas.microsoft.com/office/drawing/2018/hyperlinkcolor" val="tx"/>
                    </a:ext>
                  </a:extLst>
                </a:hlinkClick>
              </a:rPr>
              <a:t>phonetics</a:t>
            </a:r>
            <a:r>
              <a:rPr lang="en-US" sz="1800" dirty="0">
                <a:solidFill>
                  <a:schemeClr val="bg1"/>
                </a:solidFill>
                <a:latin typeface="Calibri Light" panose="020F0302020204030204" pitchFamily="34" charset="0"/>
                <a:cs typeface="Calibri Light" panose="020F0302020204030204" pitchFamily="34" charset="0"/>
              </a:rPr>
              <a:t> and </a:t>
            </a:r>
            <a:r>
              <a:rPr lang="en-US" sz="1800" dirty="0">
                <a:solidFill>
                  <a:schemeClr val="bg1"/>
                </a:solidFill>
                <a:latin typeface="Calibri Light" panose="020F0302020204030204" pitchFamily="34" charset="0"/>
                <a:cs typeface="Calibri Light" panose="020F0302020204030204" pitchFamily="34" charset="0"/>
                <a:hlinkClick r:id="rId4">
                  <a:extLst>
                    <a:ext uri="{A12FA001-AC4F-418D-AE19-62706E023703}">
                      <ahyp:hlinkClr xmlns:ahyp="http://schemas.microsoft.com/office/drawing/2018/hyperlinkcolor" val="tx"/>
                    </a:ext>
                  </a:extLst>
                </a:hlinkClick>
              </a:rPr>
              <a:t>phonology</a:t>
            </a:r>
            <a:r>
              <a:rPr lang="en-US" sz="1800" dirty="0">
                <a:solidFill>
                  <a:schemeClr val="bg1"/>
                </a:solidFill>
                <a:latin typeface="Calibri Light" panose="020F0302020204030204" pitchFamily="34" charset="0"/>
                <a:cs typeface="Calibri Light" panose="020F0302020204030204" pitchFamily="34" charset="0"/>
              </a:rPr>
              <a:t>, schwa (</a:t>
            </a:r>
            <a:r>
              <a:rPr lang="en-US" sz="1800" dirty="0">
                <a:solidFill>
                  <a:schemeClr val="bg1"/>
                </a:solidFill>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val="tx"/>
                    </a:ext>
                  </a:extLst>
                </a:hlinkClick>
              </a:rPr>
              <a:t>/ʃwɑː/</a:t>
            </a:r>
            <a:r>
              <a:rPr lang="en-US" sz="1800" dirty="0">
                <a:solidFill>
                  <a:schemeClr val="bg1"/>
                </a:solidFill>
                <a:latin typeface="Calibri Light" panose="020F0302020204030204" pitchFamily="34" charset="0"/>
                <a:cs typeface="Calibri Light" panose="020F0302020204030204" pitchFamily="34" charset="0"/>
              </a:rPr>
              <a:t>, rarely </a:t>
            </a:r>
            <a:r>
              <a:rPr lang="en-US" sz="1800" dirty="0">
                <a:solidFill>
                  <a:schemeClr val="bg1"/>
                </a:solidFill>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val="tx"/>
                    </a:ext>
                  </a:extLst>
                </a:hlinkClick>
              </a:rPr>
              <a:t>/ʃwɔː/</a:t>
            </a:r>
            <a:r>
              <a:rPr lang="en-US" sz="1800" dirty="0">
                <a:solidFill>
                  <a:schemeClr val="bg1"/>
                </a:solidFill>
                <a:latin typeface="Calibri Light" panose="020F0302020204030204" pitchFamily="34" charset="0"/>
                <a:cs typeface="Calibri Light" panose="020F0302020204030204" pitchFamily="34" charset="0"/>
              </a:rPr>
              <a:t> or </a:t>
            </a:r>
            <a:r>
              <a:rPr lang="en-US" sz="1800" dirty="0">
                <a:solidFill>
                  <a:schemeClr val="bg1"/>
                </a:solidFill>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val="tx"/>
                    </a:ext>
                  </a:extLst>
                </a:hlinkClick>
              </a:rPr>
              <a:t>/ʃvɑː/</a:t>
            </a:r>
            <a:r>
              <a:rPr lang="en-US" sz="1800" dirty="0">
                <a:solidFill>
                  <a:schemeClr val="bg1"/>
                </a:solidFill>
                <a:latin typeface="Calibri Light" panose="020F0302020204030204" pitchFamily="34" charset="0"/>
                <a:cs typeface="Calibri Light" panose="020F0302020204030204" pitchFamily="34" charset="0"/>
              </a:rPr>
              <a:t>) (sometimes spelled shwa) is the </a:t>
            </a:r>
            <a:r>
              <a:rPr lang="en-US" sz="1800" dirty="0">
                <a:solidFill>
                  <a:schemeClr val="bg1"/>
                </a:solidFill>
                <a:latin typeface="Calibri Light" panose="020F0302020204030204" pitchFamily="34" charset="0"/>
                <a:cs typeface="Calibri Light" panose="020F0302020204030204" pitchFamily="34" charset="0"/>
                <a:hlinkClick r:id="rId6">
                  <a:extLst>
                    <a:ext uri="{A12FA001-AC4F-418D-AE19-62706E023703}">
                      <ahyp:hlinkClr xmlns:ahyp="http://schemas.microsoft.com/office/drawing/2018/hyperlinkcolor" val="tx"/>
                    </a:ext>
                  </a:extLst>
                </a:hlinkClick>
              </a:rPr>
              <a:t>mid central vowel</a:t>
            </a:r>
            <a:r>
              <a:rPr lang="en-US" sz="1800" dirty="0">
                <a:solidFill>
                  <a:schemeClr val="bg1"/>
                </a:solidFill>
                <a:latin typeface="Calibri Light" panose="020F0302020204030204" pitchFamily="34" charset="0"/>
                <a:cs typeface="Calibri Light" panose="020F0302020204030204" pitchFamily="34" charset="0"/>
              </a:rPr>
              <a:t> sound(rounded or unrounded)</a:t>
            </a:r>
          </a:p>
          <a:p>
            <a:pPr>
              <a:lnSpc>
                <a:spcPct val="150000"/>
              </a:lnSpc>
              <a:buNone/>
            </a:pPr>
            <a:r>
              <a:rPr lang="en-US" sz="1800" dirty="0">
                <a:solidFill>
                  <a:schemeClr val="bg1"/>
                </a:solidFill>
                <a:latin typeface="Calibri Light" panose="020F0302020204030204" pitchFamily="34" charset="0"/>
                <a:cs typeface="Calibri Light" panose="020F0302020204030204" pitchFamily="34" charset="0"/>
              </a:rPr>
              <a:t>in the middle of the </a:t>
            </a:r>
            <a:r>
              <a:rPr lang="en-US" sz="1800" dirty="0">
                <a:solidFill>
                  <a:schemeClr val="bg1"/>
                </a:solidFill>
                <a:latin typeface="Calibri Light" panose="020F0302020204030204" pitchFamily="34" charset="0"/>
                <a:cs typeface="Calibri Light" panose="020F0302020204030204" pitchFamily="34" charset="0"/>
                <a:hlinkClick r:id="rId7">
                  <a:extLst>
                    <a:ext uri="{A12FA001-AC4F-418D-AE19-62706E023703}">
                      <ahyp:hlinkClr xmlns:ahyp="http://schemas.microsoft.com/office/drawing/2018/hyperlinkcolor" val="tx"/>
                    </a:ext>
                  </a:extLst>
                </a:hlinkClick>
              </a:rPr>
              <a:t>vowel chart</a:t>
            </a:r>
            <a:r>
              <a:rPr lang="en-US" sz="1800" dirty="0">
                <a:solidFill>
                  <a:schemeClr val="bg1"/>
                </a:solidFill>
                <a:latin typeface="Calibri Light" panose="020F0302020204030204" pitchFamily="34" charset="0"/>
                <a:cs typeface="Calibri Light" panose="020F0302020204030204" pitchFamily="34" charset="0"/>
              </a:rPr>
              <a:t>, </a:t>
            </a:r>
          </a:p>
          <a:p>
            <a:pPr>
              <a:lnSpc>
                <a:spcPct val="150000"/>
              </a:lnSpc>
              <a:buNone/>
            </a:pPr>
            <a:r>
              <a:rPr lang="en-US" sz="1800" dirty="0">
                <a:solidFill>
                  <a:schemeClr val="bg1"/>
                </a:solidFill>
                <a:latin typeface="Calibri Light" panose="020F0302020204030204" pitchFamily="34" charset="0"/>
                <a:cs typeface="Calibri Light" panose="020F0302020204030204" pitchFamily="34" charset="0"/>
              </a:rPr>
              <a:t>denoted by the </a:t>
            </a:r>
            <a:r>
              <a:rPr lang="en-US" sz="1800" dirty="0">
                <a:solidFill>
                  <a:schemeClr val="bg1"/>
                </a:solidFill>
                <a:latin typeface="Calibri Light" panose="020F0302020204030204" pitchFamily="34" charset="0"/>
                <a:cs typeface="Calibri Light" panose="020F0302020204030204" pitchFamily="34" charset="0"/>
                <a:hlinkClick r:id="rId8">
                  <a:extLst>
                    <a:ext uri="{A12FA001-AC4F-418D-AE19-62706E023703}">
                      <ahyp:hlinkClr xmlns:ahyp="http://schemas.microsoft.com/office/drawing/2018/hyperlinkcolor" val="tx"/>
                    </a:ext>
                  </a:extLst>
                </a:hlinkClick>
              </a:rPr>
              <a:t>IPA</a:t>
            </a:r>
            <a:r>
              <a:rPr lang="en-US" sz="1800" dirty="0">
                <a:solidFill>
                  <a:schemeClr val="bg1"/>
                </a:solidFill>
                <a:latin typeface="Calibri Light" panose="020F0302020204030204" pitchFamily="34" charset="0"/>
                <a:cs typeface="Calibri Light" panose="020F0302020204030204" pitchFamily="34" charset="0"/>
              </a:rPr>
              <a:t> symbol </a:t>
            </a:r>
            <a:r>
              <a:rPr lang="en-US" sz="1800" dirty="0">
                <a:solidFill>
                  <a:schemeClr val="bg1"/>
                </a:solidFill>
                <a:latin typeface="Calibri Light" panose="020F0302020204030204" pitchFamily="34" charset="0"/>
                <a:cs typeface="Calibri Light" panose="020F0302020204030204" pitchFamily="34" charset="0"/>
                <a:hlinkClick r:id="rId9">
                  <a:extLst>
                    <a:ext uri="{A12FA001-AC4F-418D-AE19-62706E023703}">
                      <ahyp:hlinkClr xmlns:ahyp="http://schemas.microsoft.com/office/drawing/2018/hyperlinkcolor" val="tx"/>
                    </a:ext>
                  </a:extLst>
                </a:hlinkClick>
              </a:rPr>
              <a:t>ə</a:t>
            </a:r>
            <a:r>
              <a:rPr lang="en-US" sz="1800" dirty="0">
                <a:solidFill>
                  <a:schemeClr val="bg1"/>
                </a:solidFill>
                <a:latin typeface="Calibri Light" panose="020F0302020204030204" pitchFamily="34" charset="0"/>
                <a:cs typeface="Calibri Light" panose="020F0302020204030204" pitchFamily="34" charset="0"/>
              </a:rPr>
              <a:t>.</a:t>
            </a:r>
          </a:p>
        </p:txBody>
      </p:sp>
      <p:pic>
        <p:nvPicPr>
          <p:cNvPr id="4100" name="Picture 4">
            <a:extLst>
              <a:ext uri="{FF2B5EF4-FFF2-40B4-BE49-F238E27FC236}">
                <a16:creationId xmlns:a16="http://schemas.microsoft.com/office/drawing/2014/main" id="{8BB7D107-D8F4-E167-F5C4-07BADFEF6B5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25843" y="3492378"/>
            <a:ext cx="3804682" cy="288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childTnLst>
                                </p:cTn>
                              </p:par>
                            </p:childTnLst>
                          </p:cTn>
                        </p:par>
                        <p:par>
                          <p:cTn id="19" fill="hold">
                            <p:stCondLst>
                              <p:cond delay="1000"/>
                            </p:stCondLst>
                            <p:childTnLst>
                              <p:par>
                                <p:cTn id="20" presetID="12" presetClass="entr" presetSubtype="2" fill="hold" nodeType="afterEffect">
                                  <p:stCondLst>
                                    <p:cond delay="0"/>
                                  </p:stCondLst>
                                  <p:childTnLst>
                                    <p:set>
                                      <p:cBhvr>
                                        <p:cTn id="21" dur="1" fill="hold">
                                          <p:stCondLst>
                                            <p:cond delay="0"/>
                                          </p:stCondLst>
                                        </p:cTn>
                                        <p:tgtEl>
                                          <p:spTgt spid="4100"/>
                                        </p:tgtEl>
                                        <p:attrNameLst>
                                          <p:attrName>style.visibility</p:attrName>
                                        </p:attrNameLst>
                                      </p:cBhvr>
                                      <p:to>
                                        <p:strVal val="visible"/>
                                      </p:to>
                                    </p:set>
                                    <p:anim calcmode="lin" valueType="num">
                                      <p:cBhvr additive="base">
                                        <p:cTn id="22" dur="1000"/>
                                        <p:tgtEl>
                                          <p:spTgt spid="4100"/>
                                        </p:tgtEl>
                                        <p:attrNameLst>
                                          <p:attrName>ppt_x</p:attrName>
                                        </p:attrNameLst>
                                      </p:cBhvr>
                                      <p:tavLst>
                                        <p:tav tm="0">
                                          <p:val>
                                            <p:strVal val="#ppt_x+#ppt_w*1.125000"/>
                                          </p:val>
                                        </p:tav>
                                        <p:tav tm="100000">
                                          <p:val>
                                            <p:strVal val="#ppt_x"/>
                                          </p:val>
                                        </p:tav>
                                      </p:tavLst>
                                    </p:anim>
                                    <p:animEffect transition="in" filter="wipe(left)">
                                      <p:cBhvr>
                                        <p:cTn id="23" dur="1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950DC28-6C62-97FF-456E-00B6EB9B4C14}"/>
              </a:ext>
            </a:extLst>
          </p:cNvPr>
          <p:cNvSpPr>
            <a:spLocks noGrp="1"/>
          </p:cNvSpPr>
          <p:nvPr>
            <p:ph type="sldNum" sz="quarter" idx="12"/>
          </p:nvPr>
        </p:nvSpPr>
        <p:spPr/>
        <p:txBody>
          <a:bodyPr/>
          <a:lstStyle/>
          <a:p>
            <a:fld id="{475851F4-AA50-8247-9519-9946A9DEC1E3}" type="slidenum">
              <a:rPr lang="en-US" smtClean="0"/>
              <a:pPr/>
              <a:t>7</a:t>
            </a:fld>
            <a:endParaRPr lang="en-US"/>
          </a:p>
        </p:txBody>
      </p:sp>
      <p:sp>
        <p:nvSpPr>
          <p:cNvPr id="6" name="TextBox 5">
            <a:extLst>
              <a:ext uri="{FF2B5EF4-FFF2-40B4-BE49-F238E27FC236}">
                <a16:creationId xmlns:a16="http://schemas.microsoft.com/office/drawing/2014/main" id="{1446D45D-DB85-5293-489C-513054ABD58B}"/>
              </a:ext>
            </a:extLst>
          </p:cNvPr>
          <p:cNvSpPr txBox="1"/>
          <p:nvPr/>
        </p:nvSpPr>
        <p:spPr>
          <a:xfrm>
            <a:off x="498376" y="136521"/>
            <a:ext cx="8147248" cy="2123658"/>
          </a:xfrm>
          <a:prstGeom prst="rect">
            <a:avLst/>
          </a:prstGeom>
          <a:noFill/>
        </p:spPr>
        <p:txBody>
          <a:bodyPr wrap="square">
            <a:spAutoFit/>
          </a:bodyPr>
          <a:lstStyle/>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r>
              <a:rPr lang="en-US" sz="2200" dirty="0">
                <a:solidFill>
                  <a:schemeClr val="bg1"/>
                </a:solidFill>
                <a:latin typeface="Calibri Light" panose="020F0302020204030204" pitchFamily="34" charset="0"/>
                <a:cs typeface="Calibri Light" panose="020F0302020204030204" pitchFamily="34" charset="0"/>
              </a:rPr>
              <a:t>An example in English is the vowel sound of the 'a' in the word </a:t>
            </a:r>
            <a:r>
              <a:rPr lang="en-US" sz="2200" i="1" dirty="0">
                <a:solidFill>
                  <a:schemeClr val="accent6">
                    <a:lumMod val="75000"/>
                  </a:schemeClr>
                </a:solidFill>
                <a:latin typeface="Calibri Light" panose="020F0302020204030204" pitchFamily="34" charset="0"/>
                <a:cs typeface="Calibri Light" panose="020F0302020204030204" pitchFamily="34" charset="0"/>
              </a:rPr>
              <a:t>about</a:t>
            </a:r>
            <a:r>
              <a:rPr lang="en-US" sz="2200" dirty="0">
                <a:solidFill>
                  <a:schemeClr val="bg1"/>
                </a:solidFill>
                <a:latin typeface="Calibri Light" panose="020F0302020204030204" pitchFamily="34" charset="0"/>
                <a:cs typeface="Calibri Light" panose="020F0302020204030204" pitchFamily="34" charset="0"/>
              </a:rPr>
              <a:t>. </a:t>
            </a:r>
          </a:p>
          <a:p>
            <a:pPr>
              <a:buNone/>
            </a:pPr>
            <a:endParaRPr lang="en-US" sz="2200" dirty="0">
              <a:solidFill>
                <a:schemeClr val="bg1"/>
              </a:solidFill>
              <a:latin typeface="Calibri Light" panose="020F0302020204030204" pitchFamily="34" charset="0"/>
              <a:cs typeface="Calibri Light" panose="020F0302020204030204" pitchFamily="34" charset="0"/>
            </a:endParaRPr>
          </a:p>
          <a:p>
            <a:pPr>
              <a:buNone/>
            </a:pPr>
            <a:r>
              <a:rPr lang="en-US" sz="2200" dirty="0">
                <a:solidFill>
                  <a:schemeClr val="bg1"/>
                </a:solidFill>
                <a:latin typeface="Calibri Light" panose="020F0302020204030204" pitchFamily="34" charset="0"/>
                <a:cs typeface="Calibri Light" panose="020F0302020204030204" pitchFamily="34" charset="0"/>
              </a:rPr>
              <a:t>Schwa in English is mainly found in </a:t>
            </a:r>
            <a:r>
              <a:rPr lang="en-US" sz="2200" dirty="0">
                <a:solidFill>
                  <a:schemeClr val="bg1"/>
                </a:solidFill>
                <a:latin typeface="Calibri Light" panose="020F0302020204030204" pitchFamily="34" charset="0"/>
                <a:cs typeface="Calibri Light" panose="020F0302020204030204" pitchFamily="34" charset="0"/>
                <a:hlinkClick r:id="rId2">
                  <a:extLst>
                    <a:ext uri="{A12FA001-AC4F-418D-AE19-62706E023703}">
                      <ahyp:hlinkClr xmlns:ahyp="http://schemas.microsoft.com/office/drawing/2018/hyperlinkcolor" val="tx"/>
                    </a:ext>
                  </a:extLst>
                </a:hlinkClick>
              </a:rPr>
              <a:t>unstressed</a:t>
            </a:r>
            <a:r>
              <a:rPr lang="en-US" sz="2200" dirty="0">
                <a:solidFill>
                  <a:schemeClr val="bg1"/>
                </a:solidFill>
                <a:latin typeface="Calibri Light" panose="020F0302020204030204" pitchFamily="34" charset="0"/>
                <a:cs typeface="Calibri Light" panose="020F0302020204030204" pitchFamily="34" charset="0"/>
              </a:rPr>
              <a:t> positions, but in some other languages it occurs more frequently as a stressed vowel.</a:t>
            </a:r>
          </a:p>
          <a:p>
            <a:pPr>
              <a:buNone/>
            </a:pPr>
            <a:endParaRPr lang="en-US" sz="2200" dirty="0">
              <a:solidFill>
                <a:schemeClr val="bg1"/>
              </a:solidFill>
              <a:latin typeface="Calibri Light" panose="020F0302020204030204" pitchFamily="34" charset="0"/>
              <a:cs typeface="Calibri Light" panose="020F0302020204030204" pitchFamily="34" charset="0"/>
            </a:endParaRPr>
          </a:p>
        </p:txBody>
      </p:sp>
      <p:sp>
        <p:nvSpPr>
          <p:cNvPr id="8" name="TextBox 7">
            <a:extLst>
              <a:ext uri="{FF2B5EF4-FFF2-40B4-BE49-F238E27FC236}">
                <a16:creationId xmlns:a16="http://schemas.microsoft.com/office/drawing/2014/main" id="{45727A59-E3AB-15F3-B1A7-014129381E80}"/>
              </a:ext>
            </a:extLst>
          </p:cNvPr>
          <p:cNvSpPr txBox="1"/>
          <p:nvPr/>
        </p:nvSpPr>
        <p:spPr>
          <a:xfrm>
            <a:off x="498376" y="3348854"/>
            <a:ext cx="7632848" cy="3170099"/>
          </a:xfrm>
          <a:prstGeom prst="rect">
            <a:avLst/>
          </a:prstGeom>
          <a:noFill/>
        </p:spPr>
        <p:txBody>
          <a:bodyPr wrap="square">
            <a:spAutoFit/>
          </a:bodyPr>
          <a:lstStyle/>
          <a:p>
            <a:pPr>
              <a:buNone/>
            </a:pPr>
            <a:r>
              <a:rPr lang="en-US" sz="2000" dirty="0">
                <a:solidFill>
                  <a:schemeClr val="bg1"/>
                </a:solidFill>
                <a:latin typeface="Calibri Light" panose="020F0302020204030204" pitchFamily="34" charset="0"/>
                <a:cs typeface="Calibri Light" panose="020F0302020204030204" pitchFamily="34" charset="0"/>
              </a:rPr>
              <a:t>Etymology</a:t>
            </a:r>
          </a:p>
          <a:p>
            <a:pPr>
              <a:buNone/>
            </a:pPr>
            <a:r>
              <a:rPr lang="en-US" sz="2000" dirty="0">
                <a:solidFill>
                  <a:schemeClr val="bg1"/>
                </a:solidFill>
                <a:latin typeface="Calibri Light" panose="020F0302020204030204" pitchFamily="34" charset="0"/>
                <a:cs typeface="Calibri Light" panose="020F0302020204030204" pitchFamily="34" charset="0"/>
              </a:rPr>
              <a:t>The word schwa is from the </a:t>
            </a:r>
            <a:r>
              <a:rPr lang="en-US" sz="2000" dirty="0">
                <a:solidFill>
                  <a:schemeClr val="bg1"/>
                </a:solidFill>
                <a:latin typeface="Calibri Light" panose="020F0302020204030204" pitchFamily="34" charset="0"/>
                <a:cs typeface="Calibri Light" panose="020F0302020204030204" pitchFamily="34" charset="0"/>
                <a:hlinkClick r:id="rId3">
                  <a:extLst>
                    <a:ext uri="{A12FA001-AC4F-418D-AE19-62706E023703}">
                      <ahyp:hlinkClr xmlns:ahyp="http://schemas.microsoft.com/office/drawing/2018/hyperlinkcolor" val="tx"/>
                    </a:ext>
                  </a:extLst>
                </a:hlinkClick>
              </a:rPr>
              <a:t>Hebrew</a:t>
            </a:r>
            <a:r>
              <a:rPr lang="en-US" sz="2000" dirty="0">
                <a:solidFill>
                  <a:schemeClr val="bg1"/>
                </a:solidFill>
                <a:latin typeface="Calibri Light" panose="020F0302020204030204" pitchFamily="34" charset="0"/>
                <a:cs typeface="Calibri Light" panose="020F0302020204030204" pitchFamily="34" charset="0"/>
              </a:rPr>
              <a:t> word </a:t>
            </a:r>
            <a:r>
              <a:rPr lang="en-US" sz="2000" dirty="0" err="1">
                <a:solidFill>
                  <a:schemeClr val="bg1"/>
                </a:solidFill>
                <a:latin typeface="Calibri Light" panose="020F0302020204030204" pitchFamily="34" charset="0"/>
                <a:cs typeface="Calibri Light" panose="020F0302020204030204" pitchFamily="34" charset="0"/>
              </a:rPr>
              <a:t>shva</a:t>
            </a:r>
            <a:endParaRPr lang="en-US" sz="2000" dirty="0">
              <a:solidFill>
                <a:schemeClr val="bg1"/>
              </a:solidFill>
              <a:latin typeface="Calibri Light" panose="020F0302020204030204" pitchFamily="34" charset="0"/>
              <a:cs typeface="Calibri Light" panose="020F0302020204030204" pitchFamily="34" charset="0"/>
            </a:endParaRPr>
          </a:p>
          <a:p>
            <a:pPr>
              <a:buNone/>
            </a:pPr>
            <a:r>
              <a:rPr lang="en-US" sz="2000" dirty="0">
                <a:solidFill>
                  <a:schemeClr val="bg1"/>
                </a:solidFill>
                <a:latin typeface="Calibri Light" panose="020F0302020204030204" pitchFamily="34" charset="0"/>
                <a:cs typeface="Calibri Light" panose="020F0302020204030204" pitchFamily="34" charset="0"/>
              </a:rPr>
              <a:t>(</a:t>
            </a:r>
            <a:r>
              <a:rPr lang="en-US" sz="2000" dirty="0" err="1">
                <a:solidFill>
                  <a:schemeClr val="bg1"/>
                </a:solidFill>
                <a:latin typeface="Calibri Light" panose="020F0302020204030204" pitchFamily="34" charset="0"/>
                <a:cs typeface="Calibri Light" panose="020F0302020204030204" pitchFamily="34" charset="0"/>
              </a:rPr>
              <a:t>ש</a:t>
            </a:r>
            <a:r>
              <a:rPr lang="en-US" sz="2000" dirty="0">
                <a:solidFill>
                  <a:schemeClr val="bg1"/>
                </a:solidFill>
                <a:latin typeface="Calibri Light" panose="020F0302020204030204" pitchFamily="34" charset="0"/>
                <a:cs typeface="Calibri Light" panose="020F0302020204030204" pitchFamily="34" charset="0"/>
              </a:rPr>
              <a:t>ְׁ</a:t>
            </a:r>
            <a:r>
              <a:rPr lang="en-US" sz="2000" dirty="0" err="1">
                <a:solidFill>
                  <a:schemeClr val="bg1"/>
                </a:solidFill>
                <a:latin typeface="Calibri Light" panose="020F0302020204030204" pitchFamily="34" charset="0"/>
                <a:cs typeface="Calibri Light" panose="020F0302020204030204" pitchFamily="34" charset="0"/>
              </a:rPr>
              <a:t>וָא</a:t>
            </a:r>
            <a:r>
              <a:rPr lang="en-US" sz="2000" dirty="0">
                <a:solidFill>
                  <a:schemeClr val="bg1"/>
                </a:solidFill>
                <a:latin typeface="Calibri Light" panose="020F0302020204030204" pitchFamily="34" charset="0"/>
                <a:cs typeface="Calibri Light" panose="020F0302020204030204" pitchFamily="34" charset="0"/>
              </a:rPr>
              <a:t>  IPA: </a:t>
            </a:r>
            <a:r>
              <a:rPr lang="en-US" sz="2000" dirty="0">
                <a:solidFill>
                  <a:schemeClr val="bg1"/>
                </a:solidFill>
                <a:latin typeface="Calibri Light" panose="020F0302020204030204" pitchFamily="34" charset="0"/>
                <a:cs typeface="Calibri Light" panose="020F0302020204030204" pitchFamily="34" charset="0"/>
                <a:hlinkClick r:id="rId4">
                  <a:extLst>
                    <a:ext uri="{A12FA001-AC4F-418D-AE19-62706E023703}">
                      <ahyp:hlinkClr xmlns:ahyp="http://schemas.microsoft.com/office/drawing/2018/hyperlinkcolor" val="tx"/>
                    </a:ext>
                  </a:extLst>
                </a:hlinkClick>
              </a:rPr>
              <a:t>[ʃva]</a:t>
            </a:r>
            <a:r>
              <a:rPr lang="en-US" sz="2000" dirty="0">
                <a:solidFill>
                  <a:schemeClr val="bg1"/>
                </a:solidFill>
                <a:latin typeface="Calibri Light" panose="020F0302020204030204" pitchFamily="34" charset="0"/>
                <a:cs typeface="Calibri Light" panose="020F0302020204030204" pitchFamily="34" charset="0"/>
              </a:rPr>
              <a:t>, classical pronunciation: </a:t>
            </a:r>
          </a:p>
          <a:p>
            <a:pPr>
              <a:buNone/>
            </a:pPr>
            <a:r>
              <a:rPr lang="en-US" sz="2000" dirty="0" err="1">
                <a:solidFill>
                  <a:schemeClr val="bg1"/>
                </a:solidFill>
                <a:latin typeface="Calibri Light" panose="020F0302020204030204" pitchFamily="34" charset="0"/>
                <a:cs typeface="Calibri Light" panose="020F0302020204030204" pitchFamily="34" charset="0"/>
              </a:rPr>
              <a:t>shewa</a:t>
            </a:r>
            <a:r>
              <a:rPr lang="en-US" sz="2000" dirty="0">
                <a:solidFill>
                  <a:schemeClr val="bg1"/>
                </a:solidFill>
                <a:latin typeface="Calibri Light" panose="020F0302020204030204" pitchFamily="34" charset="0"/>
                <a:cs typeface="Calibri Light" panose="020F0302020204030204" pitchFamily="34" charset="0"/>
              </a:rPr>
              <a:t>’  </a:t>
            </a:r>
            <a:r>
              <a:rPr lang="en-US" sz="2000" dirty="0">
                <a:solidFill>
                  <a:schemeClr val="bg1"/>
                </a:solidFill>
                <a:latin typeface="Calibri Light" panose="020F0302020204030204" pitchFamily="34" charset="0"/>
                <a:cs typeface="Calibri Light" panose="020F0302020204030204" pitchFamily="34" charset="0"/>
                <a:hlinkClick r:id="rId4">
                  <a:extLst>
                    <a:ext uri="{A12FA001-AC4F-418D-AE19-62706E023703}">
                      <ahyp:hlinkClr xmlns:ahyp="http://schemas.microsoft.com/office/drawing/2018/hyperlinkcolor" val="tx"/>
                    </a:ext>
                  </a:extLst>
                </a:hlinkClick>
              </a:rPr>
              <a:t>[ʃəˈwa]</a:t>
            </a:r>
            <a:r>
              <a:rPr lang="en-US" sz="2000" dirty="0">
                <a:solidFill>
                  <a:schemeClr val="bg1"/>
                </a:solidFill>
                <a:latin typeface="Calibri Light" panose="020F0302020204030204" pitchFamily="34" charset="0"/>
                <a:cs typeface="Calibri Light" panose="020F0302020204030204" pitchFamily="34" charset="0"/>
              </a:rPr>
              <a:t>), designating the Hebrew </a:t>
            </a:r>
            <a:r>
              <a:rPr lang="en-US" sz="2000" dirty="0">
                <a:solidFill>
                  <a:schemeClr val="bg1"/>
                </a:solidFill>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val="tx"/>
                    </a:ext>
                  </a:extLst>
                </a:hlinkClick>
              </a:rPr>
              <a:t>niqqud</a:t>
            </a:r>
            <a:r>
              <a:rPr lang="en-US" sz="2000" dirty="0">
                <a:solidFill>
                  <a:schemeClr val="bg1"/>
                </a:solidFill>
                <a:latin typeface="Calibri Light" panose="020F0302020204030204" pitchFamily="34" charset="0"/>
                <a:cs typeface="Calibri Light" panose="020F0302020204030204" pitchFamily="34" charset="0"/>
              </a:rPr>
              <a:t> vowel sign </a:t>
            </a:r>
            <a:r>
              <a:rPr lang="en-US" sz="2000" dirty="0">
                <a:solidFill>
                  <a:schemeClr val="bg1"/>
                </a:solidFill>
                <a:latin typeface="Calibri Light" panose="020F0302020204030204" pitchFamily="34" charset="0"/>
                <a:cs typeface="Calibri Light" panose="020F0302020204030204" pitchFamily="34" charset="0"/>
                <a:hlinkClick r:id="rId6">
                  <a:extLst>
                    <a:ext uri="{A12FA001-AC4F-418D-AE19-62706E023703}">
                      <ahyp:hlinkClr xmlns:ahyp="http://schemas.microsoft.com/office/drawing/2018/hyperlinkcolor" val="tx"/>
                    </a:ext>
                  </a:extLst>
                </a:hlinkClick>
              </a:rPr>
              <a:t>shva</a:t>
            </a:r>
            <a:r>
              <a:rPr lang="en-US" sz="2000" dirty="0">
                <a:solidFill>
                  <a:schemeClr val="bg1"/>
                </a:solidFill>
                <a:latin typeface="Calibri Light" panose="020F0302020204030204" pitchFamily="34" charset="0"/>
                <a:cs typeface="Calibri Light" panose="020F0302020204030204" pitchFamily="34" charset="0"/>
              </a:rPr>
              <a:t> (two vertical dots written beneath a letter).</a:t>
            </a:r>
          </a:p>
          <a:p>
            <a:pPr>
              <a:buNone/>
            </a:pPr>
            <a:endParaRPr lang="en-US" sz="2000" dirty="0">
              <a:solidFill>
                <a:schemeClr val="bg1"/>
              </a:solidFill>
              <a:latin typeface="Calibri Light" panose="020F0302020204030204" pitchFamily="34" charset="0"/>
              <a:cs typeface="Calibri Light" panose="020F0302020204030204" pitchFamily="34" charset="0"/>
            </a:endParaRPr>
          </a:p>
          <a:p>
            <a:pPr>
              <a:buNone/>
            </a:pPr>
            <a:endParaRPr lang="en-US" sz="2000" dirty="0">
              <a:solidFill>
                <a:schemeClr val="bg1"/>
              </a:solidFill>
              <a:latin typeface="Calibri Light" panose="020F0302020204030204" pitchFamily="34" charset="0"/>
              <a:cs typeface="Calibri Light" panose="020F0302020204030204" pitchFamily="34" charset="0"/>
            </a:endParaRPr>
          </a:p>
          <a:p>
            <a:pPr>
              <a:buNone/>
            </a:pPr>
            <a:r>
              <a:rPr lang="en-US" sz="2000" dirty="0">
                <a:solidFill>
                  <a:schemeClr val="bg1"/>
                </a:solidFill>
                <a:latin typeface="Calibri Light" panose="020F0302020204030204" pitchFamily="34" charset="0"/>
                <a:cs typeface="Calibri Light" panose="020F0302020204030204" pitchFamily="34" charset="0"/>
              </a:rPr>
              <a:t>In </a:t>
            </a:r>
            <a:r>
              <a:rPr lang="en-US" sz="2000" dirty="0">
                <a:solidFill>
                  <a:schemeClr val="bg1"/>
                </a:solidFill>
                <a:latin typeface="Calibri Light" panose="020F0302020204030204" pitchFamily="34" charset="0"/>
                <a:cs typeface="Calibri Light" panose="020F0302020204030204" pitchFamily="34" charset="0"/>
                <a:hlinkClick r:id="rId7">
                  <a:extLst>
                    <a:ext uri="{A12FA001-AC4F-418D-AE19-62706E023703}">
                      <ahyp:hlinkClr xmlns:ahyp="http://schemas.microsoft.com/office/drawing/2018/hyperlinkcolor" val="tx"/>
                    </a:ext>
                  </a:extLst>
                </a:hlinkClick>
              </a:rPr>
              <a:t>Modern Hebrew</a:t>
            </a:r>
            <a:r>
              <a:rPr lang="en-US" sz="2000" dirty="0">
                <a:solidFill>
                  <a:schemeClr val="bg1"/>
                </a:solidFill>
                <a:latin typeface="Calibri Light" panose="020F0302020204030204" pitchFamily="34" charset="0"/>
                <a:cs typeface="Calibri Light" panose="020F0302020204030204" pitchFamily="34" charset="0"/>
              </a:rPr>
              <a:t>, it indicates either the </a:t>
            </a:r>
            <a:r>
              <a:rPr lang="en-US" sz="2000" dirty="0">
                <a:solidFill>
                  <a:schemeClr val="bg1"/>
                </a:solidFill>
                <a:latin typeface="Calibri Light" panose="020F0302020204030204" pitchFamily="34" charset="0"/>
                <a:cs typeface="Calibri Light" panose="020F0302020204030204" pitchFamily="34" charset="0"/>
                <a:hlinkClick r:id="rId8">
                  <a:extLst>
                    <a:ext uri="{A12FA001-AC4F-418D-AE19-62706E023703}">
                      <ahyp:hlinkClr xmlns:ahyp="http://schemas.microsoft.com/office/drawing/2018/hyperlinkcolor" val="tx"/>
                    </a:ext>
                  </a:extLst>
                </a:hlinkClick>
              </a:rPr>
              <a:t>phoneme</a:t>
            </a:r>
            <a:r>
              <a:rPr lang="en-US" sz="2000" dirty="0">
                <a:solidFill>
                  <a:schemeClr val="bg1"/>
                </a:solidFill>
                <a:latin typeface="Calibri Light" panose="020F0302020204030204" pitchFamily="34" charset="0"/>
                <a:cs typeface="Calibri Light" panose="020F0302020204030204" pitchFamily="34" charset="0"/>
              </a:rPr>
              <a:t> /</a:t>
            </a:r>
            <a:r>
              <a:rPr lang="en-US" sz="2000" dirty="0">
                <a:solidFill>
                  <a:schemeClr val="bg1"/>
                </a:solidFill>
                <a:latin typeface="Calibri Light" panose="020F0302020204030204" pitchFamily="34" charset="0"/>
                <a:cs typeface="Calibri Light" panose="020F0302020204030204" pitchFamily="34" charset="0"/>
                <a:hlinkClick r:id="rId9">
                  <a:extLst>
                    <a:ext uri="{A12FA001-AC4F-418D-AE19-62706E023703}">
                      <ahyp:hlinkClr xmlns:ahyp="http://schemas.microsoft.com/office/drawing/2018/hyperlinkcolor" val="tx"/>
                    </a:ext>
                  </a:extLst>
                </a:hlinkClick>
              </a:rPr>
              <a:t>e</a:t>
            </a:r>
            <a:r>
              <a:rPr lang="en-US" sz="2000" dirty="0">
                <a:solidFill>
                  <a:schemeClr val="bg1"/>
                </a:solidFill>
                <a:latin typeface="Calibri Light" panose="020F0302020204030204" pitchFamily="34" charset="0"/>
                <a:cs typeface="Calibri Light" panose="020F0302020204030204" pitchFamily="34" charset="0"/>
              </a:rPr>
              <a:t>/ or </a:t>
            </a:r>
            <a:r>
              <a:rPr lang="en-US" sz="2000" dirty="0">
                <a:solidFill>
                  <a:schemeClr val="accent6">
                    <a:lumMod val="75000"/>
                  </a:schemeClr>
                </a:solidFill>
                <a:latin typeface="Calibri Light" panose="020F0302020204030204" pitchFamily="34" charset="0"/>
                <a:cs typeface="Calibri Light" panose="020F0302020204030204" pitchFamily="34" charset="0"/>
              </a:rPr>
              <a:t>the complete </a:t>
            </a:r>
            <a:r>
              <a:rPr lang="en-US" sz="2000" dirty="0">
                <a:solidFill>
                  <a:schemeClr val="accent6">
                    <a:lumMod val="75000"/>
                  </a:schemeClr>
                </a:solidFill>
                <a:latin typeface="Calibri Light" panose="020F0302020204030204" pitchFamily="34" charset="0"/>
                <a:cs typeface="Calibri Light" panose="020F0302020204030204" pitchFamily="34" charset="0"/>
                <a:hlinkClick r:id="rId10">
                  <a:extLst>
                    <a:ext uri="{A12FA001-AC4F-418D-AE19-62706E023703}">
                      <ahyp:hlinkClr xmlns:ahyp="http://schemas.microsoft.com/office/drawing/2018/hyperlinkcolor" val="tx"/>
                    </a:ext>
                  </a:extLst>
                </a:hlinkClick>
              </a:rPr>
              <a:t>absence</a:t>
            </a:r>
            <a:r>
              <a:rPr lang="en-US" sz="2000" dirty="0">
                <a:solidFill>
                  <a:schemeClr val="accent6">
                    <a:lumMod val="75000"/>
                  </a:schemeClr>
                </a:solidFill>
                <a:latin typeface="Calibri Light" panose="020F0302020204030204" pitchFamily="34" charset="0"/>
                <a:cs typeface="Calibri Light" panose="020F0302020204030204" pitchFamily="34" charset="0"/>
              </a:rPr>
              <a:t> of a vowel</a:t>
            </a:r>
            <a:r>
              <a:rPr lang="en-US" sz="2000" dirty="0">
                <a:solidFill>
                  <a:schemeClr val="bg1"/>
                </a:solidFill>
                <a:latin typeface="Calibri Light" panose="020F0302020204030204" pitchFamily="34" charset="0"/>
                <a:cs typeface="Calibri Light" panose="020F0302020204030204" pitchFamily="34" charset="0"/>
              </a:rPr>
              <a:t>. </a:t>
            </a:r>
          </a:p>
          <a:p>
            <a:pPr>
              <a:buNone/>
            </a:pPr>
            <a:r>
              <a:rPr lang="en-US" sz="2000" dirty="0">
                <a:solidFill>
                  <a:schemeClr val="bg1"/>
                </a:solidFill>
                <a:latin typeface="Calibri Light" panose="020F0302020204030204" pitchFamily="34" charset="0"/>
                <a:cs typeface="Calibri Light" panose="020F0302020204030204" pitchFamily="34" charset="0"/>
              </a:rPr>
              <a:t> </a:t>
            </a:r>
          </a:p>
        </p:txBody>
      </p:sp>
      <p:pic>
        <p:nvPicPr>
          <p:cNvPr id="6146" name="Picture 2">
            <a:extLst>
              <a:ext uri="{FF2B5EF4-FFF2-40B4-BE49-F238E27FC236}">
                <a16:creationId xmlns:a16="http://schemas.microsoft.com/office/drawing/2014/main" id="{B71700ED-AFF1-8306-A57D-40F00373991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83896" y="2889224"/>
            <a:ext cx="1872208" cy="1308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8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10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1000"/>
                                        <p:tgtEl>
                                          <p:spTgt spid="8">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fade">
                                      <p:cBhvr>
                                        <p:cTn id="20" dur="1000"/>
                                        <p:tgtEl>
                                          <p:spTgt spid="8">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fade">
                                      <p:cBhvr>
                                        <p:cTn id="23" dur="1000"/>
                                        <p:tgtEl>
                                          <p:spTgt spid="8">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fade">
                                      <p:cBhvr>
                                        <p:cTn id="26" dur="1000"/>
                                        <p:tgtEl>
                                          <p:spTgt spid="8">
                                            <p:txEl>
                                              <p:pRg st="3" end="3"/>
                                            </p:txEl>
                                          </p:spTgt>
                                        </p:tgtEl>
                                      </p:cBhvr>
                                    </p:animEffect>
                                  </p:childTnLst>
                                </p:cTn>
                              </p:par>
                              <p:par>
                                <p:cTn id="27" presetID="2" presetClass="entr" presetSubtype="2" fill="hold" nodeType="withEffect">
                                  <p:stCondLst>
                                    <p:cond delay="0"/>
                                  </p:stCondLst>
                                  <p:childTnLst>
                                    <p:set>
                                      <p:cBhvr>
                                        <p:cTn id="28" dur="1" fill="hold">
                                          <p:stCondLst>
                                            <p:cond delay="0"/>
                                          </p:stCondLst>
                                        </p:cTn>
                                        <p:tgtEl>
                                          <p:spTgt spid="6146"/>
                                        </p:tgtEl>
                                        <p:attrNameLst>
                                          <p:attrName>style.visibility</p:attrName>
                                        </p:attrNameLst>
                                      </p:cBhvr>
                                      <p:to>
                                        <p:strVal val="visible"/>
                                      </p:to>
                                    </p:set>
                                    <p:anim calcmode="lin" valueType="num">
                                      <p:cBhvr additive="base">
                                        <p:cTn id="29" dur="1000" fill="hold"/>
                                        <p:tgtEl>
                                          <p:spTgt spid="6146"/>
                                        </p:tgtEl>
                                        <p:attrNameLst>
                                          <p:attrName>ppt_x</p:attrName>
                                        </p:attrNameLst>
                                      </p:cBhvr>
                                      <p:tavLst>
                                        <p:tav tm="0">
                                          <p:val>
                                            <p:strVal val="1+#ppt_w/2"/>
                                          </p:val>
                                        </p:tav>
                                        <p:tav tm="100000">
                                          <p:val>
                                            <p:strVal val="#ppt_x"/>
                                          </p:val>
                                        </p:tav>
                                      </p:tavLst>
                                    </p:anim>
                                    <p:anim calcmode="lin" valueType="num">
                                      <p:cBhvr additive="base">
                                        <p:cTn id="30" dur="10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xEl>
                                              <p:pRg st="6" end="6"/>
                                            </p:txEl>
                                          </p:spTgt>
                                        </p:tgtEl>
                                        <p:attrNameLst>
                                          <p:attrName>style.visibility</p:attrName>
                                        </p:attrNameLst>
                                      </p:cBhvr>
                                      <p:to>
                                        <p:strVal val="visible"/>
                                      </p:to>
                                    </p:set>
                                    <p:animEffect transition="in" filter="fade">
                                      <p:cBhvr>
                                        <p:cTn id="35" dur="10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1"/>
                </a:solidFill>
                <a:latin typeface="Chalkduster" panose="03050602040202020205" pitchFamily="66" charset="77"/>
                <a:cs typeface="Calibri Light" panose="020F0302020204030204" pitchFamily="34" charset="0"/>
              </a:rPr>
              <a:t>th</a:t>
            </a:r>
            <a:r>
              <a:rPr lang="en-US" dirty="0">
                <a:solidFill>
                  <a:schemeClr val="bg1"/>
                </a:solidFill>
                <a:latin typeface="Chalkduster" panose="03050602040202020205" pitchFamily="66" charset="77"/>
                <a:cs typeface="Calibri Light" panose="020F0302020204030204" pitchFamily="34" charset="0"/>
              </a:rPr>
              <a:t> -- /</a:t>
            </a:r>
            <a:r>
              <a:rPr lang="en-US" dirty="0" err="1">
                <a:solidFill>
                  <a:schemeClr val="bg1"/>
                </a:solidFill>
                <a:latin typeface="Chalkduster" panose="03050602040202020205" pitchFamily="66" charset="77"/>
                <a:cs typeface="Calibri Light" panose="020F0302020204030204" pitchFamily="34" charset="0"/>
              </a:rPr>
              <a:t>ð</a:t>
            </a:r>
            <a:r>
              <a:rPr lang="en-US" dirty="0">
                <a:solidFill>
                  <a:schemeClr val="bg1"/>
                </a:solidFill>
                <a:latin typeface="Chalkduster" panose="03050602040202020205" pitchFamily="66" charset="77"/>
                <a:cs typeface="Calibri Light" panose="020F0302020204030204" pitchFamily="34" charset="0"/>
              </a:rPr>
              <a:t>/  /</a:t>
            </a:r>
            <a:r>
              <a:rPr lang="en-US" dirty="0" err="1">
                <a:solidFill>
                  <a:schemeClr val="bg1"/>
                </a:solidFill>
                <a:latin typeface="Chalkduster" panose="03050602040202020205" pitchFamily="66" charset="77"/>
                <a:cs typeface="Calibri Light" panose="020F0302020204030204" pitchFamily="34" charset="0"/>
              </a:rPr>
              <a:t>θ</a:t>
            </a:r>
            <a:r>
              <a:rPr lang="en-US" dirty="0">
                <a:solidFill>
                  <a:schemeClr val="bg1"/>
                </a:solidFill>
                <a:latin typeface="Chalkduster" panose="03050602040202020205" pitchFamily="66" charset="77"/>
                <a:cs typeface="Calibri Light" panose="020F0302020204030204" pitchFamily="34" charset="0"/>
              </a:rPr>
              <a:t>/ </a:t>
            </a:r>
          </a:p>
        </p:txBody>
      </p:sp>
      <p:sp>
        <p:nvSpPr>
          <p:cNvPr id="3" name="Content Placeholder 2"/>
          <p:cNvSpPr>
            <a:spLocks noGrp="1"/>
          </p:cNvSpPr>
          <p:nvPr>
            <p:ph idx="1"/>
          </p:nvPr>
        </p:nvSpPr>
        <p:spPr/>
        <p:txBody>
          <a:bodyPr>
            <a:normAutofit/>
          </a:bodyPr>
          <a:lstStyle/>
          <a:p>
            <a:pPr>
              <a:buNone/>
            </a:pPr>
            <a:endParaRPr lang="en-US" sz="2000" dirty="0">
              <a:solidFill>
                <a:schemeClr val="bg1"/>
              </a:solidFill>
              <a:latin typeface="Calibri Light" panose="020F0302020204030204" pitchFamily="34" charset="0"/>
              <a:cs typeface="Calibri Light" panose="020F0302020204030204" pitchFamily="34" charset="0"/>
            </a:endParaRPr>
          </a:p>
          <a:p>
            <a:pPr>
              <a:buNone/>
            </a:pPr>
            <a:r>
              <a:rPr lang="en-US" sz="2000" dirty="0">
                <a:solidFill>
                  <a:schemeClr val="bg1"/>
                </a:solidFill>
                <a:latin typeface="Calibri Light" panose="020F0302020204030204" pitchFamily="34" charset="0"/>
                <a:cs typeface="Calibri Light" panose="020F0302020204030204" pitchFamily="34" charset="0"/>
              </a:rPr>
              <a:t>In English, the </a:t>
            </a:r>
            <a:r>
              <a:rPr lang="en-US" sz="2000" dirty="0">
                <a:solidFill>
                  <a:schemeClr val="bg1"/>
                </a:solidFill>
                <a:latin typeface="Calibri Light" panose="020F0302020204030204" pitchFamily="34" charset="0"/>
                <a:cs typeface="Calibri Light" panose="020F0302020204030204" pitchFamily="34" charset="0"/>
                <a:hlinkClick r:id="rId2">
                  <a:extLst>
                    <a:ext uri="{A12FA001-AC4F-418D-AE19-62706E023703}">
                      <ahyp:hlinkClr xmlns:ahyp="http://schemas.microsoft.com/office/drawing/2018/hyperlinkcolor" val="tx"/>
                    </a:ext>
                  </a:extLst>
                </a:hlinkClick>
              </a:rPr>
              <a:t>digraph</a:t>
            </a:r>
            <a:r>
              <a:rPr lang="en-US" sz="2000" dirty="0">
                <a:solidFill>
                  <a:schemeClr val="bg1"/>
                </a:solidFill>
                <a:latin typeface="Calibri Light" panose="020F0302020204030204" pitchFamily="34" charset="0"/>
                <a:cs typeface="Calibri Light" panose="020F0302020204030204" pitchFamily="34" charset="0"/>
              </a:rPr>
              <a:t> </a:t>
            </a:r>
            <a:r>
              <a:rPr lang="en-US" sz="2000" dirty="0">
                <a:solidFill>
                  <a:schemeClr val="bg1"/>
                </a:solidFill>
                <a:latin typeface="Calibri Light" panose="020F0302020204030204" pitchFamily="34" charset="0"/>
                <a:cs typeface="Calibri Light" panose="020F0302020204030204" pitchFamily="34" charset="0"/>
                <a:hlinkClick r:id="rId3">
                  <a:extLst>
                    <a:ext uri="{A12FA001-AC4F-418D-AE19-62706E023703}">
                      <ahyp:hlinkClr xmlns:ahyp="http://schemas.microsoft.com/office/drawing/2018/hyperlinkcolor" val="tx"/>
                    </a:ext>
                  </a:extLst>
                </a:hlinkClick>
              </a:rPr>
              <a:t>⟨th⟩</a:t>
            </a:r>
            <a:r>
              <a:rPr lang="en-US" sz="2000" dirty="0">
                <a:solidFill>
                  <a:schemeClr val="bg1"/>
                </a:solidFill>
                <a:latin typeface="Calibri Light" panose="020F0302020204030204" pitchFamily="34" charset="0"/>
                <a:cs typeface="Calibri Light" panose="020F0302020204030204" pitchFamily="34" charset="0"/>
              </a:rPr>
              <a:t> represents in most cases one of two different </a:t>
            </a:r>
            <a:r>
              <a:rPr lang="en-US" sz="2000" dirty="0">
                <a:solidFill>
                  <a:schemeClr val="bg1"/>
                </a:solidFill>
                <a:latin typeface="Calibri Light" panose="020F0302020204030204" pitchFamily="34" charset="0"/>
                <a:cs typeface="Calibri Light" panose="020F0302020204030204" pitchFamily="34" charset="0"/>
                <a:hlinkClick r:id="rId4">
                  <a:extLst>
                    <a:ext uri="{A12FA001-AC4F-418D-AE19-62706E023703}">
                      <ahyp:hlinkClr xmlns:ahyp="http://schemas.microsoft.com/office/drawing/2018/hyperlinkcolor" val="tx"/>
                    </a:ext>
                  </a:extLst>
                </a:hlinkClick>
              </a:rPr>
              <a:t>phonemes</a:t>
            </a:r>
            <a:r>
              <a:rPr lang="en-US" sz="2000" dirty="0">
                <a:solidFill>
                  <a:schemeClr val="bg1"/>
                </a:solidFill>
                <a:latin typeface="Calibri Light" panose="020F0302020204030204" pitchFamily="34" charset="0"/>
                <a:cs typeface="Calibri Light" panose="020F0302020204030204" pitchFamily="34" charset="0"/>
              </a:rPr>
              <a:t>: the </a:t>
            </a:r>
            <a:r>
              <a:rPr lang="en-US" sz="2000" dirty="0">
                <a:solidFill>
                  <a:schemeClr val="bg1"/>
                </a:solidFill>
                <a:latin typeface="Calibri Light" panose="020F0302020204030204" pitchFamily="34" charset="0"/>
                <a:cs typeface="Calibri Light" panose="020F0302020204030204" pitchFamily="34" charset="0"/>
                <a:hlinkClick r:id="rId5">
                  <a:extLst>
                    <a:ext uri="{A12FA001-AC4F-418D-AE19-62706E023703}">
                      <ahyp:hlinkClr xmlns:ahyp="http://schemas.microsoft.com/office/drawing/2018/hyperlinkcolor" val="tx"/>
                    </a:ext>
                  </a:extLst>
                </a:hlinkClick>
              </a:rPr>
              <a:t>voiced dental fricative</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ð</a:t>
            </a:r>
            <a:r>
              <a:rPr lang="en-US" sz="2000" dirty="0">
                <a:solidFill>
                  <a:schemeClr val="bg1"/>
                </a:solidFill>
                <a:latin typeface="Calibri Light" panose="020F0302020204030204" pitchFamily="34" charset="0"/>
                <a:cs typeface="Calibri Light" panose="020F0302020204030204" pitchFamily="34" charset="0"/>
              </a:rPr>
              <a:t>/ (as in </a:t>
            </a:r>
            <a:r>
              <a:rPr lang="en-US" sz="2000" i="1" dirty="0">
                <a:solidFill>
                  <a:schemeClr val="bg1"/>
                </a:solidFill>
                <a:latin typeface="Calibri Light" panose="020F0302020204030204" pitchFamily="34" charset="0"/>
                <a:cs typeface="Calibri Light" panose="020F0302020204030204" pitchFamily="34" charset="0"/>
              </a:rPr>
              <a:t>this</a:t>
            </a:r>
            <a:r>
              <a:rPr lang="en-US" sz="2000" dirty="0">
                <a:solidFill>
                  <a:schemeClr val="bg1"/>
                </a:solidFill>
                <a:latin typeface="Calibri Light" panose="020F0302020204030204" pitchFamily="34" charset="0"/>
                <a:cs typeface="Calibri Light" panose="020F0302020204030204" pitchFamily="34" charset="0"/>
              </a:rPr>
              <a:t>) and the </a:t>
            </a:r>
            <a:r>
              <a:rPr lang="en-US" sz="2000" dirty="0">
                <a:solidFill>
                  <a:schemeClr val="bg1"/>
                </a:solidFill>
                <a:latin typeface="Calibri Light" panose="020F0302020204030204" pitchFamily="34" charset="0"/>
                <a:cs typeface="Calibri Light" panose="020F0302020204030204" pitchFamily="34" charset="0"/>
                <a:hlinkClick r:id="rId6">
                  <a:extLst>
                    <a:ext uri="{A12FA001-AC4F-418D-AE19-62706E023703}">
                      <ahyp:hlinkClr xmlns:ahyp="http://schemas.microsoft.com/office/drawing/2018/hyperlinkcolor" val="tx"/>
                    </a:ext>
                  </a:extLst>
                </a:hlinkClick>
              </a:rPr>
              <a:t>voiceless dental fricative</a:t>
            </a:r>
            <a:r>
              <a:rPr lang="en-US" sz="2000" dirty="0">
                <a:solidFill>
                  <a:schemeClr val="bg1"/>
                </a:solidFill>
                <a:latin typeface="Calibri Light" panose="020F0302020204030204" pitchFamily="34" charset="0"/>
                <a:cs typeface="Calibri Light" panose="020F0302020204030204" pitchFamily="34" charset="0"/>
              </a:rPr>
              <a:t> /</a:t>
            </a:r>
            <a:r>
              <a:rPr lang="en-US" sz="2000" dirty="0" err="1">
                <a:solidFill>
                  <a:schemeClr val="bg1"/>
                </a:solidFill>
                <a:latin typeface="Calibri Light" panose="020F0302020204030204" pitchFamily="34" charset="0"/>
                <a:cs typeface="Calibri Light" panose="020F0302020204030204" pitchFamily="34" charset="0"/>
              </a:rPr>
              <a:t>θ</a:t>
            </a:r>
            <a:r>
              <a:rPr lang="en-US" sz="2000" dirty="0">
                <a:solidFill>
                  <a:schemeClr val="bg1"/>
                </a:solidFill>
                <a:latin typeface="Calibri Light" panose="020F0302020204030204" pitchFamily="34" charset="0"/>
                <a:cs typeface="Calibri Light" panose="020F0302020204030204" pitchFamily="34" charset="0"/>
              </a:rPr>
              <a:t>/ (</a:t>
            </a:r>
            <a:r>
              <a:rPr lang="en-US" sz="2000" i="1" dirty="0">
                <a:solidFill>
                  <a:schemeClr val="bg1"/>
                </a:solidFill>
                <a:latin typeface="Calibri Light" panose="020F0302020204030204" pitchFamily="34" charset="0"/>
                <a:cs typeface="Calibri Light" panose="020F0302020204030204" pitchFamily="34" charset="0"/>
              </a:rPr>
              <a:t>thing</a:t>
            </a:r>
            <a:r>
              <a:rPr lang="en-US" sz="2000" dirty="0">
                <a:solidFill>
                  <a:schemeClr val="bg1"/>
                </a:solidFill>
                <a:latin typeface="Calibri Light" panose="020F0302020204030204" pitchFamily="34" charset="0"/>
                <a:cs typeface="Calibri Light" panose="020F0302020204030204" pitchFamily="34" charset="0"/>
              </a:rPr>
              <a:t>). More rarely, it can stand for /</a:t>
            </a:r>
            <a:r>
              <a:rPr lang="en-US" sz="2000" dirty="0" err="1">
                <a:solidFill>
                  <a:schemeClr val="bg1"/>
                </a:solidFill>
                <a:latin typeface="Calibri Light" panose="020F0302020204030204" pitchFamily="34" charset="0"/>
                <a:cs typeface="Calibri Light" panose="020F0302020204030204" pitchFamily="34" charset="0"/>
              </a:rPr>
              <a:t>t</a:t>
            </a:r>
            <a:r>
              <a:rPr lang="en-US" sz="2000" dirty="0">
                <a:solidFill>
                  <a:schemeClr val="bg1"/>
                </a:solidFill>
                <a:latin typeface="Calibri Light" panose="020F0302020204030204" pitchFamily="34" charset="0"/>
                <a:cs typeface="Calibri Light" panose="020F0302020204030204" pitchFamily="34" charset="0"/>
              </a:rPr>
              <a:t>/ (Thailand, Thames) or, in some dialects, even the cluster /</a:t>
            </a:r>
            <a:r>
              <a:rPr lang="en-US" sz="2000" dirty="0" err="1">
                <a:solidFill>
                  <a:schemeClr val="bg1"/>
                </a:solidFill>
                <a:latin typeface="Calibri Light" panose="020F0302020204030204" pitchFamily="34" charset="0"/>
                <a:cs typeface="Calibri Light" panose="020F0302020204030204" pitchFamily="34" charset="0"/>
              </a:rPr>
              <a:t>tθ</a:t>
            </a:r>
            <a:r>
              <a:rPr lang="en-US" sz="2000" dirty="0">
                <a:solidFill>
                  <a:schemeClr val="bg1"/>
                </a:solidFill>
                <a:latin typeface="Calibri Light" panose="020F0302020204030204" pitchFamily="34" charset="0"/>
                <a:cs typeface="Calibri Light" panose="020F0302020204030204" pitchFamily="34" charset="0"/>
              </a:rPr>
              <a:t>/ (eighth). It can also be a </a:t>
            </a:r>
            <a:r>
              <a:rPr lang="en-US" sz="2000" dirty="0">
                <a:solidFill>
                  <a:schemeClr val="bg1"/>
                </a:solidFill>
                <a:latin typeface="Calibri Light" panose="020F0302020204030204" pitchFamily="34" charset="0"/>
                <a:cs typeface="Calibri Light" panose="020F0302020204030204" pitchFamily="34" charset="0"/>
                <a:hlinkClick r:id="rId7">
                  <a:extLst>
                    <a:ext uri="{A12FA001-AC4F-418D-AE19-62706E023703}">
                      <ahyp:hlinkClr xmlns:ahyp="http://schemas.microsoft.com/office/drawing/2018/hyperlinkcolor" val="tx"/>
                    </a:ext>
                  </a:extLst>
                </a:hlinkClick>
              </a:rPr>
              <a:t>sequence</a:t>
            </a:r>
            <a:r>
              <a:rPr lang="en-US" sz="2000" dirty="0">
                <a:solidFill>
                  <a:schemeClr val="bg1"/>
                </a:solidFill>
                <a:latin typeface="Calibri Light" panose="020F0302020204030204" pitchFamily="34" charset="0"/>
                <a:cs typeface="Calibri Light" panose="020F0302020204030204" pitchFamily="34" charset="0"/>
              </a:rPr>
              <a:t> rather than a digraph, as in the /</a:t>
            </a:r>
            <a:r>
              <a:rPr lang="en-US" sz="2000" dirty="0" err="1">
                <a:solidFill>
                  <a:schemeClr val="bg1"/>
                </a:solidFill>
                <a:latin typeface="Calibri Light" panose="020F0302020204030204" pitchFamily="34" charset="0"/>
                <a:cs typeface="Calibri Light" panose="020F0302020204030204" pitchFamily="34" charset="0"/>
              </a:rPr>
              <a:t>t.h</a:t>
            </a:r>
            <a:r>
              <a:rPr lang="en-US" sz="2000" dirty="0">
                <a:solidFill>
                  <a:schemeClr val="bg1"/>
                </a:solidFill>
                <a:latin typeface="Calibri Light" panose="020F0302020204030204" pitchFamily="34" charset="0"/>
                <a:cs typeface="Calibri Light" panose="020F0302020204030204" pitchFamily="34" charset="0"/>
              </a:rPr>
              <a:t>/ of lighthouse.</a:t>
            </a:r>
          </a:p>
          <a:p>
            <a:pPr>
              <a:buNone/>
            </a:pPr>
            <a:r>
              <a:rPr lang="en-US" sz="2000" dirty="0">
                <a:solidFill>
                  <a:schemeClr val="bg1"/>
                </a:solidFill>
                <a:latin typeface="Calibri Light" panose="020F0302020204030204" pitchFamily="34" charset="0"/>
                <a:cs typeface="Calibri Light" panose="020F0302020204030204" pitchFamily="34" charset="0"/>
              </a:rPr>
              <a:t> </a:t>
            </a:r>
          </a:p>
          <a:p>
            <a:pPr>
              <a:buNone/>
            </a:pPr>
            <a:r>
              <a:rPr lang="en-US" sz="2000" dirty="0">
                <a:solidFill>
                  <a:schemeClr val="bg1"/>
                </a:solidFill>
                <a:latin typeface="Calibri Light" panose="020F0302020204030204" pitchFamily="34" charset="0"/>
                <a:cs typeface="Calibri Light" panose="020F0302020204030204" pitchFamily="34" charset="0"/>
              </a:rPr>
              <a:t>For further information:</a:t>
            </a:r>
          </a:p>
          <a:p>
            <a:pPr>
              <a:buNone/>
            </a:pPr>
            <a:r>
              <a:rPr lang="en-US" sz="2000" dirty="0">
                <a:solidFill>
                  <a:schemeClr val="bg1"/>
                </a:solidFill>
                <a:latin typeface="Calibri Light" panose="020F0302020204030204" pitchFamily="34" charset="0"/>
                <a:cs typeface="Calibri Light" panose="020F0302020204030204" pitchFamily="34" charset="0"/>
              </a:rPr>
              <a:t>https://en.wikipedia.org/wiki/Pronunciation_of_English_%E2%9F%A8th%E2%9F%A9</a:t>
            </a:r>
          </a:p>
          <a:p>
            <a:pPr>
              <a:buNone/>
            </a:pPr>
            <a:endParaRPr lang="en-US" sz="2000" dirty="0">
              <a:solidFill>
                <a:schemeClr val="bg1"/>
              </a:solidFill>
              <a:latin typeface="Calibri Light" panose="020F0302020204030204" pitchFamily="34" charset="0"/>
              <a:cs typeface="Calibri Light" panose="020F0302020204030204" pitchFamily="34" charset="0"/>
            </a:endParaRPr>
          </a:p>
        </p:txBody>
      </p:sp>
      <p:sp>
        <p:nvSpPr>
          <p:cNvPr id="4" name="Slide Number Placeholder 3">
            <a:extLst>
              <a:ext uri="{FF2B5EF4-FFF2-40B4-BE49-F238E27FC236}">
                <a16:creationId xmlns:a16="http://schemas.microsoft.com/office/drawing/2014/main" id="{A32280D7-F6A9-C444-BD19-42CC771A578E}"/>
              </a:ext>
            </a:extLst>
          </p:cNvPr>
          <p:cNvSpPr>
            <a:spLocks noGrp="1"/>
          </p:cNvSpPr>
          <p:nvPr>
            <p:ph type="sldNum" sz="quarter" idx="12"/>
          </p:nvPr>
        </p:nvSpPr>
        <p:spPr/>
        <p:txBody>
          <a:bodyPr/>
          <a:lstStyle/>
          <a:p>
            <a:fld id="{475851F4-AA50-8247-9519-9946A9DEC1E3}" type="slidenum">
              <a:rPr lang="en-US" smtClean="0">
                <a:solidFill>
                  <a:schemeClr val="bg1"/>
                </a:solidFill>
                <a:latin typeface="Chalkduster" panose="03050602040202020205" pitchFamily="66" charset="77"/>
              </a:rPr>
              <a:pPr/>
              <a:t>8</a:t>
            </a:fld>
            <a:endParaRPr lang="en-US" dirty="0">
              <a:solidFill>
                <a:schemeClr val="bg1"/>
              </a:solidFill>
              <a:latin typeface="Chalkduster" panose="03050602040202020205" pitchFamily="66" charset="7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13402</TotalTime>
  <Words>2663</Words>
  <Application>Microsoft Macintosh PowerPoint</Application>
  <PresentationFormat>On-screen Show (4:3)</PresentationFormat>
  <Paragraphs>295</Paragraphs>
  <Slides>29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Chalkduster</vt:lpstr>
      <vt:lpstr>Office Theme</vt:lpstr>
      <vt:lpstr>English Pronunciation</vt:lpstr>
      <vt:lpstr>ghoti</vt:lpstr>
      <vt:lpstr>Is English pronunciation really so difficult?</vt:lpstr>
      <vt:lpstr>Wait, seriously??</vt:lpstr>
      <vt:lpstr>Calm down…</vt:lpstr>
      <vt:lpstr>Phonemic Chart</vt:lpstr>
      <vt:lpstr>Ə</vt:lpstr>
      <vt:lpstr>PowerPoint Presentation</vt:lpstr>
      <vt:lpstr>th -- /ð/  /θ/ </vt:lpstr>
      <vt:lpstr>Voiced / unvoiced</vt:lpstr>
      <vt:lpstr>a few basic rules</vt:lpstr>
      <vt:lpstr>“r” [Rhotic consonant]</vt:lpstr>
      <vt:lpstr>“th”</vt:lpstr>
      <vt:lpstr>Let’s practice:</vt:lpstr>
      <vt:lpstr>PowerPoint Presentation</vt:lpstr>
      <vt:lpstr>Pronunciation TH Mixed Voiced &amp; unvoiced</vt:lpstr>
      <vt:lpstr>Introduction to Linking</vt:lpstr>
      <vt:lpstr>Sounds link</vt:lpstr>
      <vt:lpstr>PowerPoint Presentation</vt:lpstr>
      <vt:lpstr>PowerPoint Presentation</vt:lpstr>
      <vt:lpstr>PowerPoint Presentation</vt:lpstr>
      <vt:lpstr>PowerPoint Presentation</vt:lpstr>
      <vt:lpstr>PowerPoint Presentation</vt:lpstr>
      <vt:lpstr>Stress-timed VS Syllable-timed</vt:lpstr>
      <vt:lpstr>Content words</vt:lpstr>
      <vt:lpstr>BUT</vt:lpstr>
      <vt:lpstr>Weak Forms</vt:lpstr>
      <vt:lpstr>Some examples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Inglese scientifico</dc:title>
  <dc:creator>alessandra meoni</dc:creator>
  <cp:lastModifiedBy>ALESSANDRA MEONI</cp:lastModifiedBy>
  <cp:revision>300</cp:revision>
  <cp:lastPrinted>2018-09-25T18:34:18Z</cp:lastPrinted>
  <dcterms:created xsi:type="dcterms:W3CDTF">2018-10-02T09:40:00Z</dcterms:created>
  <dcterms:modified xsi:type="dcterms:W3CDTF">2022-09-30T16:06:47Z</dcterms:modified>
</cp:coreProperties>
</file>